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7" autoAdjust="0"/>
  </p:normalViewPr>
  <p:slideViewPr>
    <p:cSldViewPr snapToGrid="0">
      <p:cViewPr>
        <p:scale>
          <a:sx n="100" d="100"/>
          <a:sy n="100" d="100"/>
        </p:scale>
        <p:origin x="300" y="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186AC-4B95-48B4-823F-EBE4D21F375F}" type="doc">
      <dgm:prSet loTypeId="urn:microsoft.com/office/officeart/2005/8/layout/cycle3" loCatId="cycle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A3969558-0E60-4396-9142-538DAA49B97F}">
      <dgm:prSet phldrT="[Texto]" custT="1"/>
      <dgm:spPr/>
      <dgm:t>
        <a:bodyPr/>
        <a:lstStyle/>
        <a:p>
          <a:r>
            <a:rPr lang="es-MX" sz="800" dirty="0">
              <a:latin typeface="Arial Narrow" panose="020B0606020202030204" pitchFamily="34" charset="0"/>
            </a:rPr>
            <a:t>Entidades Gubernamentales</a:t>
          </a:r>
          <a:endParaRPr lang="es-CO" sz="800" dirty="0">
            <a:latin typeface="Arial Narrow" panose="020B0606020202030204" pitchFamily="34" charset="0"/>
          </a:endParaRPr>
        </a:p>
      </dgm:t>
    </dgm:pt>
    <dgm:pt modelId="{ABA31E41-AFAD-44FB-BD8A-BA83E9EE2DBE}" type="parTrans" cxnId="{86546993-3548-4F7D-9973-03C4D5F0840B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7FC92D1C-D30F-4CEC-AD20-63C1A536C4A8}" type="sibTrans" cxnId="{86546993-3548-4F7D-9973-03C4D5F0840B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5E2C27B9-6CFA-4EE8-9158-2CF2E4723365}">
      <dgm:prSet phldrT="[Texto]" custT="1"/>
      <dgm:spPr/>
      <dgm:t>
        <a:bodyPr/>
        <a:lstStyle/>
        <a:p>
          <a:r>
            <a:rPr lang="es-MX" sz="800" dirty="0">
              <a:latin typeface="Arial Narrow" panose="020B0606020202030204" pitchFamily="34" charset="0"/>
            </a:rPr>
            <a:t>Proveedores y contratistas</a:t>
          </a:r>
          <a:endParaRPr lang="es-CO" sz="800" dirty="0">
            <a:latin typeface="Arial Narrow" panose="020B0606020202030204" pitchFamily="34" charset="0"/>
          </a:endParaRPr>
        </a:p>
      </dgm:t>
    </dgm:pt>
    <dgm:pt modelId="{A8DAC35F-47DF-4F82-8E5D-A4361A7570F2}" type="parTrans" cxnId="{A8211DB7-16C2-4FFD-9C35-C5EC92882877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9B4CC81C-4926-49AB-906C-146F65E8BB9F}" type="sibTrans" cxnId="{A8211DB7-16C2-4FFD-9C35-C5EC92882877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75369682-0B76-4073-9327-8231170F9848}">
      <dgm:prSet phldrT="[Texto]" custT="1"/>
      <dgm:spPr/>
      <dgm:t>
        <a:bodyPr/>
        <a:lstStyle/>
        <a:p>
          <a:r>
            <a:rPr lang="es-MX" sz="800" dirty="0">
              <a:latin typeface="Arial Narrow" panose="020B0606020202030204" pitchFamily="34" charset="0"/>
            </a:rPr>
            <a:t>Clientes</a:t>
          </a:r>
          <a:endParaRPr lang="es-CO" sz="800" dirty="0">
            <a:latin typeface="Arial Narrow" panose="020B0606020202030204" pitchFamily="34" charset="0"/>
          </a:endParaRPr>
        </a:p>
      </dgm:t>
    </dgm:pt>
    <dgm:pt modelId="{CF16A01A-BB91-4189-95FA-9E758F35C10E}" type="parTrans" cxnId="{37B06AA4-2FA6-4B7F-BF6A-1237B7CBBD45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0D9F4C47-2028-4987-AA61-D9A458A68483}" type="sibTrans" cxnId="{37B06AA4-2FA6-4B7F-BF6A-1237B7CBBD45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26445F2C-7CA5-4C81-8FE0-4BE9744006FD}">
      <dgm:prSet phldrT="[Texto]" custT="1"/>
      <dgm:spPr/>
      <dgm:t>
        <a:bodyPr/>
        <a:lstStyle/>
        <a:p>
          <a:r>
            <a:rPr lang="es-MX" sz="800" dirty="0">
              <a:latin typeface="Arial Narrow" panose="020B0606020202030204" pitchFamily="34" charset="0"/>
            </a:rPr>
            <a:t>Comunidad y partes interesadas</a:t>
          </a:r>
          <a:endParaRPr lang="es-CO" sz="800" dirty="0">
            <a:latin typeface="Arial Narrow" panose="020B0606020202030204" pitchFamily="34" charset="0"/>
          </a:endParaRPr>
        </a:p>
      </dgm:t>
    </dgm:pt>
    <dgm:pt modelId="{0D36E94F-218D-482F-B409-247BCCAF34EA}" type="parTrans" cxnId="{4837E31C-18C3-4684-B3B8-3067FF8532B4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D7441E3E-4788-45B5-A2CD-D69161555A84}" type="sibTrans" cxnId="{4837E31C-18C3-4684-B3B8-3067FF8532B4}">
      <dgm:prSet/>
      <dgm:spPr/>
      <dgm:t>
        <a:bodyPr/>
        <a:lstStyle/>
        <a:p>
          <a:endParaRPr lang="es-CO" sz="800">
            <a:solidFill>
              <a:schemeClr val="accent3">
                <a:lumMod val="50000"/>
              </a:schemeClr>
            </a:solidFill>
            <a:latin typeface="Arial Narrow" panose="020B0606020202030204" pitchFamily="34" charset="0"/>
          </a:endParaRPr>
        </a:p>
      </dgm:t>
    </dgm:pt>
    <dgm:pt modelId="{F6D2DB70-089E-4C0B-89C3-84C0CADF0FE7}" type="pres">
      <dgm:prSet presAssocID="{709186AC-4B95-48B4-823F-EBE4D21F375F}" presName="Name0" presStyleCnt="0">
        <dgm:presLayoutVars>
          <dgm:dir/>
          <dgm:resizeHandles val="exact"/>
        </dgm:presLayoutVars>
      </dgm:prSet>
      <dgm:spPr/>
    </dgm:pt>
    <dgm:pt modelId="{601E05ED-C373-4925-8C43-7A922ABA6A1A}" type="pres">
      <dgm:prSet presAssocID="{709186AC-4B95-48B4-823F-EBE4D21F375F}" presName="cycle" presStyleCnt="0"/>
      <dgm:spPr/>
    </dgm:pt>
    <dgm:pt modelId="{FF6E97E5-6288-43F6-B510-C520E3F636BC}" type="pres">
      <dgm:prSet presAssocID="{A3969558-0E60-4396-9142-538DAA49B97F}" presName="nodeFirstNode" presStyleLbl="node1" presStyleIdx="0" presStyleCnt="4">
        <dgm:presLayoutVars>
          <dgm:bulletEnabled val="1"/>
        </dgm:presLayoutVars>
      </dgm:prSet>
      <dgm:spPr/>
    </dgm:pt>
    <dgm:pt modelId="{91FD5D12-B576-47BB-845C-4B334ED5C172}" type="pres">
      <dgm:prSet presAssocID="{7FC92D1C-D30F-4CEC-AD20-63C1A536C4A8}" presName="sibTransFirstNode" presStyleLbl="bgShp" presStyleIdx="0" presStyleCnt="1"/>
      <dgm:spPr/>
    </dgm:pt>
    <dgm:pt modelId="{9E7B3A05-7FB5-4E98-B628-A5980CE7083C}" type="pres">
      <dgm:prSet presAssocID="{5E2C27B9-6CFA-4EE8-9158-2CF2E4723365}" presName="nodeFollowingNodes" presStyleLbl="node1" presStyleIdx="1" presStyleCnt="4">
        <dgm:presLayoutVars>
          <dgm:bulletEnabled val="1"/>
        </dgm:presLayoutVars>
      </dgm:prSet>
      <dgm:spPr/>
    </dgm:pt>
    <dgm:pt modelId="{8A8EB88A-94F5-4A94-AA29-50DDC0E6B148}" type="pres">
      <dgm:prSet presAssocID="{75369682-0B76-4073-9327-8231170F9848}" presName="nodeFollowingNodes" presStyleLbl="node1" presStyleIdx="2" presStyleCnt="4">
        <dgm:presLayoutVars>
          <dgm:bulletEnabled val="1"/>
        </dgm:presLayoutVars>
      </dgm:prSet>
      <dgm:spPr/>
    </dgm:pt>
    <dgm:pt modelId="{2A44BE8C-4094-4C70-A0BD-E7EEB29FB574}" type="pres">
      <dgm:prSet presAssocID="{26445F2C-7CA5-4C81-8FE0-4BE9744006FD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ECFE5F09-422D-4B26-91F8-D3DE1424E2FD}" type="presOf" srcId="{5E2C27B9-6CFA-4EE8-9158-2CF2E4723365}" destId="{9E7B3A05-7FB5-4E98-B628-A5980CE7083C}" srcOrd="0" destOrd="0" presId="urn:microsoft.com/office/officeart/2005/8/layout/cycle3"/>
    <dgm:cxn modelId="{6F7C8411-EAE1-4E43-9FAA-C85712B6C4F3}" type="presOf" srcId="{7FC92D1C-D30F-4CEC-AD20-63C1A536C4A8}" destId="{91FD5D12-B576-47BB-845C-4B334ED5C172}" srcOrd="0" destOrd="0" presId="urn:microsoft.com/office/officeart/2005/8/layout/cycle3"/>
    <dgm:cxn modelId="{4837E31C-18C3-4684-B3B8-3067FF8532B4}" srcId="{709186AC-4B95-48B4-823F-EBE4D21F375F}" destId="{26445F2C-7CA5-4C81-8FE0-4BE9744006FD}" srcOrd="3" destOrd="0" parTransId="{0D36E94F-218D-482F-B409-247BCCAF34EA}" sibTransId="{D7441E3E-4788-45B5-A2CD-D69161555A84}"/>
    <dgm:cxn modelId="{E23F6F27-7505-4D0B-814D-B0EFA8FF2558}" type="presOf" srcId="{75369682-0B76-4073-9327-8231170F9848}" destId="{8A8EB88A-94F5-4A94-AA29-50DDC0E6B148}" srcOrd="0" destOrd="0" presId="urn:microsoft.com/office/officeart/2005/8/layout/cycle3"/>
    <dgm:cxn modelId="{5846BA68-AF92-432C-9337-6C6F07A0133F}" type="presOf" srcId="{709186AC-4B95-48B4-823F-EBE4D21F375F}" destId="{F6D2DB70-089E-4C0B-89C3-84C0CADF0FE7}" srcOrd="0" destOrd="0" presId="urn:microsoft.com/office/officeart/2005/8/layout/cycle3"/>
    <dgm:cxn modelId="{9748C453-BEE0-43BE-9B39-26BFAB71EEB3}" type="presOf" srcId="{26445F2C-7CA5-4C81-8FE0-4BE9744006FD}" destId="{2A44BE8C-4094-4C70-A0BD-E7EEB29FB574}" srcOrd="0" destOrd="0" presId="urn:microsoft.com/office/officeart/2005/8/layout/cycle3"/>
    <dgm:cxn modelId="{86546993-3548-4F7D-9973-03C4D5F0840B}" srcId="{709186AC-4B95-48B4-823F-EBE4D21F375F}" destId="{A3969558-0E60-4396-9142-538DAA49B97F}" srcOrd="0" destOrd="0" parTransId="{ABA31E41-AFAD-44FB-BD8A-BA83E9EE2DBE}" sibTransId="{7FC92D1C-D30F-4CEC-AD20-63C1A536C4A8}"/>
    <dgm:cxn modelId="{37B06AA4-2FA6-4B7F-BF6A-1237B7CBBD45}" srcId="{709186AC-4B95-48B4-823F-EBE4D21F375F}" destId="{75369682-0B76-4073-9327-8231170F9848}" srcOrd="2" destOrd="0" parTransId="{CF16A01A-BB91-4189-95FA-9E758F35C10E}" sibTransId="{0D9F4C47-2028-4987-AA61-D9A458A68483}"/>
    <dgm:cxn modelId="{A8211DB7-16C2-4FFD-9C35-C5EC92882877}" srcId="{709186AC-4B95-48B4-823F-EBE4D21F375F}" destId="{5E2C27B9-6CFA-4EE8-9158-2CF2E4723365}" srcOrd="1" destOrd="0" parTransId="{A8DAC35F-47DF-4F82-8E5D-A4361A7570F2}" sibTransId="{9B4CC81C-4926-49AB-906C-146F65E8BB9F}"/>
    <dgm:cxn modelId="{F87A39C5-AE1F-46DC-A184-B161D55E6221}" type="presOf" srcId="{A3969558-0E60-4396-9142-538DAA49B97F}" destId="{FF6E97E5-6288-43F6-B510-C520E3F636BC}" srcOrd="0" destOrd="0" presId="urn:microsoft.com/office/officeart/2005/8/layout/cycle3"/>
    <dgm:cxn modelId="{534550E6-CB97-42EB-B086-D94C47B4AF1F}" type="presParOf" srcId="{F6D2DB70-089E-4C0B-89C3-84C0CADF0FE7}" destId="{601E05ED-C373-4925-8C43-7A922ABA6A1A}" srcOrd="0" destOrd="0" presId="urn:microsoft.com/office/officeart/2005/8/layout/cycle3"/>
    <dgm:cxn modelId="{C7E618FD-AF82-48E6-931D-F8B6CF7F0909}" type="presParOf" srcId="{601E05ED-C373-4925-8C43-7A922ABA6A1A}" destId="{FF6E97E5-6288-43F6-B510-C520E3F636BC}" srcOrd="0" destOrd="0" presId="urn:microsoft.com/office/officeart/2005/8/layout/cycle3"/>
    <dgm:cxn modelId="{8D779913-04B3-444B-8984-5E510668F80D}" type="presParOf" srcId="{601E05ED-C373-4925-8C43-7A922ABA6A1A}" destId="{91FD5D12-B576-47BB-845C-4B334ED5C172}" srcOrd="1" destOrd="0" presId="urn:microsoft.com/office/officeart/2005/8/layout/cycle3"/>
    <dgm:cxn modelId="{26856C0B-C547-4173-B83F-BAD2C2C35489}" type="presParOf" srcId="{601E05ED-C373-4925-8C43-7A922ABA6A1A}" destId="{9E7B3A05-7FB5-4E98-B628-A5980CE7083C}" srcOrd="2" destOrd="0" presId="urn:microsoft.com/office/officeart/2005/8/layout/cycle3"/>
    <dgm:cxn modelId="{C09DFE5F-063B-434E-8442-D20FB85601E2}" type="presParOf" srcId="{601E05ED-C373-4925-8C43-7A922ABA6A1A}" destId="{8A8EB88A-94F5-4A94-AA29-50DDC0E6B148}" srcOrd="3" destOrd="0" presId="urn:microsoft.com/office/officeart/2005/8/layout/cycle3"/>
    <dgm:cxn modelId="{CB98A10D-D752-4D3B-B0D1-0549C9F08D07}" type="presParOf" srcId="{601E05ED-C373-4925-8C43-7A922ABA6A1A}" destId="{2A44BE8C-4094-4C70-A0BD-E7EEB29FB57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D5D12-B576-47BB-845C-4B334ED5C172}">
      <dsp:nvSpPr>
        <dsp:cNvPr id="0" name=""/>
        <dsp:cNvSpPr/>
      </dsp:nvSpPr>
      <dsp:spPr>
        <a:xfrm>
          <a:off x="524170" y="-7905"/>
          <a:ext cx="1711109" cy="1711109"/>
        </a:xfrm>
        <a:prstGeom prst="circularArrow">
          <a:avLst>
            <a:gd name="adj1" fmla="val 4668"/>
            <a:gd name="adj2" fmla="val 272909"/>
            <a:gd name="adj3" fmla="val 13408589"/>
            <a:gd name="adj4" fmla="val 17650476"/>
            <a:gd name="adj5" fmla="val 484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6E97E5-6288-43F6-B510-C520E3F636BC}">
      <dsp:nvSpPr>
        <dsp:cNvPr id="0" name=""/>
        <dsp:cNvSpPr/>
      </dsp:nvSpPr>
      <dsp:spPr>
        <a:xfrm>
          <a:off x="898707" y="572"/>
          <a:ext cx="962035" cy="48101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>
              <a:latin typeface="Arial Narrow" panose="020B0606020202030204" pitchFamily="34" charset="0"/>
            </a:rPr>
            <a:t>Entidades Gubernamentales</a:t>
          </a:r>
          <a:endParaRPr lang="es-CO" sz="800" kern="1200" dirty="0">
            <a:latin typeface="Arial Narrow" panose="020B0606020202030204" pitchFamily="34" charset="0"/>
          </a:endParaRPr>
        </a:p>
      </dsp:txBody>
      <dsp:txXfrm>
        <a:off x="922188" y="24053"/>
        <a:ext cx="915073" cy="434055"/>
      </dsp:txXfrm>
    </dsp:sp>
    <dsp:sp modelId="{9E7B3A05-7FB5-4E98-B628-A5980CE7083C}">
      <dsp:nvSpPr>
        <dsp:cNvPr id="0" name=""/>
        <dsp:cNvSpPr/>
      </dsp:nvSpPr>
      <dsp:spPr>
        <a:xfrm>
          <a:off x="1513109" y="614974"/>
          <a:ext cx="962035" cy="48101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>
              <a:latin typeface="Arial Narrow" panose="020B0606020202030204" pitchFamily="34" charset="0"/>
            </a:rPr>
            <a:t>Proveedores y contratistas</a:t>
          </a:r>
          <a:endParaRPr lang="es-CO" sz="800" kern="1200" dirty="0">
            <a:latin typeface="Arial Narrow" panose="020B0606020202030204" pitchFamily="34" charset="0"/>
          </a:endParaRPr>
        </a:p>
      </dsp:txBody>
      <dsp:txXfrm>
        <a:off x="1536590" y="638455"/>
        <a:ext cx="915073" cy="434055"/>
      </dsp:txXfrm>
    </dsp:sp>
    <dsp:sp modelId="{8A8EB88A-94F5-4A94-AA29-50DDC0E6B148}">
      <dsp:nvSpPr>
        <dsp:cNvPr id="0" name=""/>
        <dsp:cNvSpPr/>
      </dsp:nvSpPr>
      <dsp:spPr>
        <a:xfrm>
          <a:off x="898707" y="1229376"/>
          <a:ext cx="962035" cy="48101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>
              <a:latin typeface="Arial Narrow" panose="020B0606020202030204" pitchFamily="34" charset="0"/>
            </a:rPr>
            <a:t>Clientes</a:t>
          </a:r>
          <a:endParaRPr lang="es-CO" sz="800" kern="1200" dirty="0">
            <a:latin typeface="Arial Narrow" panose="020B0606020202030204" pitchFamily="34" charset="0"/>
          </a:endParaRPr>
        </a:p>
      </dsp:txBody>
      <dsp:txXfrm>
        <a:off x="922188" y="1252857"/>
        <a:ext cx="915073" cy="434055"/>
      </dsp:txXfrm>
    </dsp:sp>
    <dsp:sp modelId="{2A44BE8C-4094-4C70-A0BD-E7EEB29FB574}">
      <dsp:nvSpPr>
        <dsp:cNvPr id="0" name=""/>
        <dsp:cNvSpPr/>
      </dsp:nvSpPr>
      <dsp:spPr>
        <a:xfrm>
          <a:off x="284306" y="614974"/>
          <a:ext cx="962035" cy="48101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>
              <a:latin typeface="Arial Narrow" panose="020B0606020202030204" pitchFamily="34" charset="0"/>
            </a:rPr>
            <a:t>Comunidad y partes interesadas</a:t>
          </a:r>
          <a:endParaRPr lang="es-CO" sz="800" kern="1200" dirty="0">
            <a:latin typeface="Arial Narrow" panose="020B0606020202030204" pitchFamily="34" charset="0"/>
          </a:endParaRPr>
        </a:p>
      </dsp:txBody>
      <dsp:txXfrm>
        <a:off x="307787" y="638455"/>
        <a:ext cx="915073" cy="434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4CCEF-72A9-4E17-88E2-ED8DC8C33DBC}" type="datetimeFigureOut">
              <a:rPr lang="es-ES" smtClean="0"/>
              <a:t>18/07/2025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6856"/>
            <a:ext cx="5436909" cy="390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79976-B1E5-4632-AD23-A8012B9A570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983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79976-B1E5-4632-AD23-A8012B9A570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983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9003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370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903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444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332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448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195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528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940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59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958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0057-0B78-4DC5-81CD-5B15F5B9E771}" type="datetimeFigureOut">
              <a:rPr lang="es-CO" smtClean="0"/>
              <a:pPr/>
              <a:t>18/07/2025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1C489-666F-4E8A-86D8-0E7C1691AA5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3905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Conector recto 181">
            <a:extLst>
              <a:ext uri="{FF2B5EF4-FFF2-40B4-BE49-F238E27FC236}">
                <a16:creationId xmlns:a16="http://schemas.microsoft.com/office/drawing/2014/main" id="{ECB2AF1A-8CEE-4A29-9D6F-E3C163DF240B}"/>
              </a:ext>
            </a:extLst>
          </p:cNvPr>
          <p:cNvCxnSpPr>
            <a:cxnSpLocks/>
          </p:cNvCxnSpPr>
          <p:nvPr/>
        </p:nvCxnSpPr>
        <p:spPr>
          <a:xfrm flipH="1" flipV="1">
            <a:off x="9034389" y="1644699"/>
            <a:ext cx="12472" cy="840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>
            <a:extLst>
              <a:ext uri="{FF2B5EF4-FFF2-40B4-BE49-F238E27FC236}">
                <a16:creationId xmlns:a16="http://schemas.microsoft.com/office/drawing/2014/main" id="{7572376A-C833-4F7B-8E6D-F2AAF29E2838}"/>
              </a:ext>
            </a:extLst>
          </p:cNvPr>
          <p:cNvCxnSpPr>
            <a:cxnSpLocks/>
          </p:cNvCxnSpPr>
          <p:nvPr/>
        </p:nvCxnSpPr>
        <p:spPr>
          <a:xfrm flipH="1" flipV="1">
            <a:off x="3750959" y="1708117"/>
            <a:ext cx="19244" cy="9873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Abrir corchete 135">
            <a:extLst>
              <a:ext uri="{FF2B5EF4-FFF2-40B4-BE49-F238E27FC236}">
                <a16:creationId xmlns:a16="http://schemas.microsoft.com/office/drawing/2014/main" id="{E166F595-4057-47B6-BD22-C69F1753DEBE}"/>
              </a:ext>
            </a:extLst>
          </p:cNvPr>
          <p:cNvSpPr/>
          <p:nvPr/>
        </p:nvSpPr>
        <p:spPr>
          <a:xfrm>
            <a:off x="7154643" y="2521057"/>
            <a:ext cx="81818" cy="2858763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159D9CF1-9048-454F-B96D-F2DF1D838CA0}"/>
              </a:ext>
            </a:extLst>
          </p:cNvPr>
          <p:cNvCxnSpPr>
            <a:cxnSpLocks/>
            <a:stCxn id="69" idx="0"/>
          </p:cNvCxnSpPr>
          <p:nvPr/>
        </p:nvCxnSpPr>
        <p:spPr>
          <a:xfrm flipV="1">
            <a:off x="489786" y="1707741"/>
            <a:ext cx="31421" cy="949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189">
            <a:extLst>
              <a:ext uri="{FF2B5EF4-FFF2-40B4-BE49-F238E27FC236}">
                <a16:creationId xmlns:a16="http://schemas.microsoft.com/office/drawing/2014/main" id="{C06A51D1-EE4C-422E-A1C4-A2FD4F161416}"/>
              </a:ext>
            </a:extLst>
          </p:cNvPr>
          <p:cNvCxnSpPr>
            <a:cxnSpLocks/>
          </p:cNvCxnSpPr>
          <p:nvPr/>
        </p:nvCxnSpPr>
        <p:spPr>
          <a:xfrm flipH="1">
            <a:off x="3688661" y="1484784"/>
            <a:ext cx="1434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B20B278C-0238-470F-9EDC-D04299B2E815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4569137" y="726302"/>
            <a:ext cx="7447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>
            <a:extLst>
              <a:ext uri="{FF2B5EF4-FFF2-40B4-BE49-F238E27FC236}">
                <a16:creationId xmlns:a16="http://schemas.microsoft.com/office/drawing/2014/main" id="{6458717B-BF2F-4BD5-9F31-94F922256F78}"/>
              </a:ext>
            </a:extLst>
          </p:cNvPr>
          <p:cNvCxnSpPr>
            <a:cxnSpLocks/>
            <a:stCxn id="171" idx="0"/>
          </p:cNvCxnSpPr>
          <p:nvPr/>
        </p:nvCxnSpPr>
        <p:spPr>
          <a:xfrm flipH="1" flipV="1">
            <a:off x="1307780" y="1708117"/>
            <a:ext cx="3430" cy="1517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>
            <a:extLst>
              <a:ext uri="{FF2B5EF4-FFF2-40B4-BE49-F238E27FC236}">
                <a16:creationId xmlns:a16="http://schemas.microsoft.com/office/drawing/2014/main" id="{C40852F8-3003-4AE9-B1DC-F5147E375274}"/>
              </a:ext>
            </a:extLst>
          </p:cNvPr>
          <p:cNvCxnSpPr>
            <a:cxnSpLocks/>
          </p:cNvCxnSpPr>
          <p:nvPr/>
        </p:nvCxnSpPr>
        <p:spPr>
          <a:xfrm rot="60000" flipH="1" flipV="1">
            <a:off x="2068782" y="1707593"/>
            <a:ext cx="11397" cy="96272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891EAC48-E7DB-4836-8B3D-083EE9AD382A}"/>
              </a:ext>
            </a:extLst>
          </p:cNvPr>
          <p:cNvCxnSpPr>
            <a:cxnSpLocks/>
          </p:cNvCxnSpPr>
          <p:nvPr/>
        </p:nvCxnSpPr>
        <p:spPr>
          <a:xfrm flipV="1">
            <a:off x="4975491" y="1694608"/>
            <a:ext cx="0" cy="9423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39B9034-4030-4317-B2FA-B45FA1175155}"/>
              </a:ext>
            </a:extLst>
          </p:cNvPr>
          <p:cNvSpPr/>
          <p:nvPr/>
        </p:nvSpPr>
        <p:spPr>
          <a:xfrm>
            <a:off x="4180540" y="510278"/>
            <a:ext cx="792088" cy="2160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Junta de socios</a:t>
            </a:r>
            <a:endParaRPr lang="es-CO" sz="700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F4641E74-CDCB-4651-99B8-D81FBA7588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6" t="1429" r="36617" b="87197"/>
          <a:stretch/>
        </p:blipFill>
        <p:spPr>
          <a:xfrm>
            <a:off x="3437653" y="-81319"/>
            <a:ext cx="2268693" cy="50604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7C2DA81-D04D-4096-A048-DB950CB0519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6232" y="262387"/>
            <a:ext cx="711099" cy="596489"/>
          </a:xfrm>
          <a:prstGeom prst="rect">
            <a:avLst/>
          </a:prstGeom>
        </p:spPr>
      </p:pic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F2E5E665-7DF8-4111-B2BA-052ABFC9F8CA}"/>
              </a:ext>
            </a:extLst>
          </p:cNvPr>
          <p:cNvSpPr/>
          <p:nvPr/>
        </p:nvSpPr>
        <p:spPr>
          <a:xfrm>
            <a:off x="5465156" y="1039051"/>
            <a:ext cx="725612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Revisor fiscal  </a:t>
            </a:r>
            <a:endParaRPr lang="es-CO" sz="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5472C802-5F6E-4156-BC74-B3BB66C15817}"/>
              </a:ext>
            </a:extLst>
          </p:cNvPr>
          <p:cNvSpPr/>
          <p:nvPr/>
        </p:nvSpPr>
        <p:spPr>
          <a:xfrm>
            <a:off x="4002709" y="1273714"/>
            <a:ext cx="1152128" cy="2160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b="1" i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CEO </a:t>
            </a:r>
            <a:endParaRPr lang="es-CO" sz="700" b="1" i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A3CB0A1-B84B-424E-ACCF-AAEEB2209E92}"/>
              </a:ext>
            </a:extLst>
          </p:cNvPr>
          <p:cNvCxnSpPr>
            <a:cxnSpLocks/>
          </p:cNvCxnSpPr>
          <p:nvPr/>
        </p:nvCxnSpPr>
        <p:spPr>
          <a:xfrm flipV="1">
            <a:off x="530220" y="1654114"/>
            <a:ext cx="8502417" cy="47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A75C56A5-DE34-44FD-A9F2-E21101B3FC56}"/>
              </a:ext>
            </a:extLst>
          </p:cNvPr>
          <p:cNvSpPr/>
          <p:nvPr/>
        </p:nvSpPr>
        <p:spPr>
          <a:xfrm>
            <a:off x="7862403" y="1780671"/>
            <a:ext cx="695671" cy="3262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Gestión Clientes Operaciones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Rectángulo: esquinas redondeadas 42">
            <a:extLst>
              <a:ext uri="{FF2B5EF4-FFF2-40B4-BE49-F238E27FC236}">
                <a16:creationId xmlns:a16="http://schemas.microsoft.com/office/drawing/2014/main" id="{D0E2A648-E0DF-4738-AD81-A5C4EB25A711}"/>
              </a:ext>
            </a:extLst>
          </p:cNvPr>
          <p:cNvSpPr/>
          <p:nvPr/>
        </p:nvSpPr>
        <p:spPr>
          <a:xfrm>
            <a:off x="37685" y="1890568"/>
            <a:ext cx="800462" cy="2589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2060"/>
                </a:solidFill>
                <a:latin typeface="Arial Narrow" panose="020B0606020202030204" pitchFamily="34" charset="0"/>
              </a:rPr>
              <a:t>Gestión de talento humano</a:t>
            </a:r>
            <a:endParaRPr lang="es-CO" sz="7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D2CABDA2-9795-4754-927C-ECA1B0DDF411}"/>
              </a:ext>
            </a:extLst>
          </p:cNvPr>
          <p:cNvSpPr/>
          <p:nvPr/>
        </p:nvSpPr>
        <p:spPr>
          <a:xfrm>
            <a:off x="4495085" y="1857401"/>
            <a:ext cx="1094711" cy="2846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Confiabilidad corporativa y empresarial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2E2D6EA0-2C9B-4506-8A47-FC34E9965351}"/>
              </a:ext>
            </a:extLst>
          </p:cNvPr>
          <p:cNvSpPr/>
          <p:nvPr/>
        </p:nvSpPr>
        <p:spPr>
          <a:xfrm>
            <a:off x="5635813" y="1845440"/>
            <a:ext cx="738519" cy="2874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Seguridad Logística y TTC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BA1A4E9E-FE2B-4CA0-956B-FEB2CDAF2010}"/>
              </a:ext>
            </a:extLst>
          </p:cNvPr>
          <p:cNvSpPr/>
          <p:nvPr/>
        </p:nvSpPr>
        <p:spPr>
          <a:xfrm>
            <a:off x="872919" y="1890686"/>
            <a:ext cx="885443" cy="2589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Sistemas Integrados de Gestión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Rectángulo: esquinas redondeadas 46">
            <a:extLst>
              <a:ext uri="{FF2B5EF4-FFF2-40B4-BE49-F238E27FC236}">
                <a16:creationId xmlns:a16="http://schemas.microsoft.com/office/drawing/2014/main" id="{D7A7E99B-0876-4930-81EE-A1B3242EE126}"/>
              </a:ext>
            </a:extLst>
          </p:cNvPr>
          <p:cNvSpPr/>
          <p:nvPr/>
        </p:nvSpPr>
        <p:spPr>
          <a:xfrm>
            <a:off x="1820889" y="1860530"/>
            <a:ext cx="517763" cy="2788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Finanzas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77DF0A5E-58CE-4FA7-BECD-4896A07BE93E}"/>
              </a:ext>
            </a:extLst>
          </p:cNvPr>
          <p:cNvSpPr/>
          <p:nvPr/>
        </p:nvSpPr>
        <p:spPr>
          <a:xfrm>
            <a:off x="3106154" y="1851950"/>
            <a:ext cx="1307580" cy="3001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Comercial privada y pública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8" name="Rectángulo: esquinas redondeadas 57">
            <a:extLst>
              <a:ext uri="{FF2B5EF4-FFF2-40B4-BE49-F238E27FC236}">
                <a16:creationId xmlns:a16="http://schemas.microsoft.com/office/drawing/2014/main" id="{69968D26-FB5F-4259-A2F7-EE8FFA8D6B90}"/>
              </a:ext>
            </a:extLst>
          </p:cNvPr>
          <p:cNvSpPr/>
          <p:nvPr/>
        </p:nvSpPr>
        <p:spPr>
          <a:xfrm>
            <a:off x="6430419" y="1837509"/>
            <a:ext cx="629899" cy="3055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Alta Tecnología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Rectángulo: esquinas superiores redondeadas 58">
            <a:extLst>
              <a:ext uri="{FF2B5EF4-FFF2-40B4-BE49-F238E27FC236}">
                <a16:creationId xmlns:a16="http://schemas.microsoft.com/office/drawing/2014/main" id="{598540F4-1084-4009-AFA4-D011684C9F2B}"/>
              </a:ext>
            </a:extLst>
          </p:cNvPr>
          <p:cNvSpPr/>
          <p:nvPr/>
        </p:nvSpPr>
        <p:spPr>
          <a:xfrm>
            <a:off x="37685" y="2214740"/>
            <a:ext cx="870568" cy="308769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Gerencia Estratégica ( Gestion Humana)</a:t>
            </a:r>
          </a:p>
        </p:txBody>
      </p:sp>
      <p:sp>
        <p:nvSpPr>
          <p:cNvPr id="60" name="Rectángulo: esquinas superiores redondeadas 59">
            <a:extLst>
              <a:ext uri="{FF2B5EF4-FFF2-40B4-BE49-F238E27FC236}">
                <a16:creationId xmlns:a16="http://schemas.microsoft.com/office/drawing/2014/main" id="{660794AB-33F8-444F-8DED-AF37B496D48F}"/>
              </a:ext>
            </a:extLst>
          </p:cNvPr>
          <p:cNvSpPr/>
          <p:nvPr/>
        </p:nvSpPr>
        <p:spPr>
          <a:xfrm>
            <a:off x="947419" y="2573168"/>
            <a:ext cx="708575" cy="307687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Director SIG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1" name="Rectángulo: esquinas superiores redondeadas 60">
            <a:extLst>
              <a:ext uri="{FF2B5EF4-FFF2-40B4-BE49-F238E27FC236}">
                <a16:creationId xmlns:a16="http://schemas.microsoft.com/office/drawing/2014/main" id="{C8D508FD-6E95-4E7E-8ADA-B73231B7E0C5}"/>
              </a:ext>
            </a:extLst>
          </p:cNvPr>
          <p:cNvSpPr/>
          <p:nvPr/>
        </p:nvSpPr>
        <p:spPr>
          <a:xfrm>
            <a:off x="1811457" y="2228824"/>
            <a:ext cx="527195" cy="300214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Director Financiero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Rectángulo: esquinas superiores redondeadas 62">
            <a:extLst>
              <a:ext uri="{FF2B5EF4-FFF2-40B4-BE49-F238E27FC236}">
                <a16:creationId xmlns:a16="http://schemas.microsoft.com/office/drawing/2014/main" id="{6FB5C4DB-68CC-4DC1-8A24-2669798264B7}"/>
              </a:ext>
            </a:extLst>
          </p:cNvPr>
          <p:cNvSpPr/>
          <p:nvPr/>
        </p:nvSpPr>
        <p:spPr>
          <a:xfrm>
            <a:off x="3480286" y="2229975"/>
            <a:ext cx="564878" cy="302109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Gerencia Comercial 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Rectángulo: esquinas superiores redondeadas 64">
            <a:extLst>
              <a:ext uri="{FF2B5EF4-FFF2-40B4-BE49-F238E27FC236}">
                <a16:creationId xmlns:a16="http://schemas.microsoft.com/office/drawing/2014/main" id="{73E38202-25D0-4FF6-8C22-0CE78027F127}"/>
              </a:ext>
            </a:extLst>
          </p:cNvPr>
          <p:cNvSpPr/>
          <p:nvPr/>
        </p:nvSpPr>
        <p:spPr>
          <a:xfrm>
            <a:off x="5651891" y="2214080"/>
            <a:ext cx="732028" cy="309427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Gerente Seg.  logística y TTC 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Rectángulo: esquinas superiores redondeadas 65">
            <a:extLst>
              <a:ext uri="{FF2B5EF4-FFF2-40B4-BE49-F238E27FC236}">
                <a16:creationId xmlns:a16="http://schemas.microsoft.com/office/drawing/2014/main" id="{0AA9BFD0-8ED4-435F-A457-C5B04A88A9E4}"/>
              </a:ext>
            </a:extLst>
          </p:cNvPr>
          <p:cNvSpPr/>
          <p:nvPr/>
        </p:nvSpPr>
        <p:spPr>
          <a:xfrm>
            <a:off x="4525819" y="2273545"/>
            <a:ext cx="1070422" cy="30745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Director confiabilidad corporativa y empresarial 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Rectángulo: esquinas superiores redondeadas 66">
            <a:extLst>
              <a:ext uri="{FF2B5EF4-FFF2-40B4-BE49-F238E27FC236}">
                <a16:creationId xmlns:a16="http://schemas.microsoft.com/office/drawing/2014/main" id="{15BAD9F5-1DE2-4606-ADA5-F0E23DF164DC}"/>
              </a:ext>
            </a:extLst>
          </p:cNvPr>
          <p:cNvSpPr/>
          <p:nvPr/>
        </p:nvSpPr>
        <p:spPr>
          <a:xfrm>
            <a:off x="7767263" y="2132516"/>
            <a:ext cx="914448" cy="273159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Gerencia nacional  Operaciones </a:t>
            </a:r>
            <a:endParaRPr lang="es-CO" sz="6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Rectángulo: esquinas superiores redondeadas 67">
            <a:extLst>
              <a:ext uri="{FF2B5EF4-FFF2-40B4-BE49-F238E27FC236}">
                <a16:creationId xmlns:a16="http://schemas.microsoft.com/office/drawing/2014/main" id="{919A131E-6D7F-421B-A9E3-4A8C4AE85C21}"/>
              </a:ext>
            </a:extLst>
          </p:cNvPr>
          <p:cNvSpPr/>
          <p:nvPr/>
        </p:nvSpPr>
        <p:spPr>
          <a:xfrm>
            <a:off x="6422719" y="2213827"/>
            <a:ext cx="637599" cy="31397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Gerente   Tecnología 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Rectángulo: esquinas redondeadas 68">
            <a:extLst>
              <a:ext uri="{FF2B5EF4-FFF2-40B4-BE49-F238E27FC236}">
                <a16:creationId xmlns:a16="http://schemas.microsoft.com/office/drawing/2014/main" id="{6DFBA79E-7ACE-4007-9ECD-094F84780A45}"/>
              </a:ext>
            </a:extLst>
          </p:cNvPr>
          <p:cNvSpPr/>
          <p:nvPr/>
        </p:nvSpPr>
        <p:spPr>
          <a:xfrm>
            <a:off x="125149" y="2656871"/>
            <a:ext cx="729274" cy="42530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 de capacitaciones  y bienestar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4FD0DB84-0B61-4A99-BC5F-3B79FE040A0D}"/>
              </a:ext>
            </a:extLst>
          </p:cNvPr>
          <p:cNvSpPr/>
          <p:nvPr/>
        </p:nvSpPr>
        <p:spPr>
          <a:xfrm>
            <a:off x="1788281" y="4203801"/>
            <a:ext cx="585283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Jefe de Nomina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Rectángulo: esquinas redondeadas 71">
            <a:extLst>
              <a:ext uri="{FF2B5EF4-FFF2-40B4-BE49-F238E27FC236}">
                <a16:creationId xmlns:a16="http://schemas.microsoft.com/office/drawing/2014/main" id="{A40B5511-8720-4799-9C13-B48572217783}"/>
              </a:ext>
            </a:extLst>
          </p:cNvPr>
          <p:cNvSpPr/>
          <p:nvPr/>
        </p:nvSpPr>
        <p:spPr>
          <a:xfrm>
            <a:off x="115484" y="4474339"/>
            <a:ext cx="728713" cy="24703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de Confiabilidad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B3B5FDA5-C7CB-4564-967A-CFD91CA5CE17}"/>
              </a:ext>
            </a:extLst>
          </p:cNvPr>
          <p:cNvSpPr/>
          <p:nvPr/>
        </p:nvSpPr>
        <p:spPr>
          <a:xfrm>
            <a:off x="123637" y="3108567"/>
            <a:ext cx="759308" cy="34793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Coordinador selección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Rectángulo: esquinas redondeadas 74">
            <a:extLst>
              <a:ext uri="{FF2B5EF4-FFF2-40B4-BE49-F238E27FC236}">
                <a16:creationId xmlns:a16="http://schemas.microsoft.com/office/drawing/2014/main" id="{D1E5D51A-DD25-4EB1-BFF0-6CC5360CCFB0}"/>
              </a:ext>
            </a:extLst>
          </p:cNvPr>
          <p:cNvSpPr/>
          <p:nvPr/>
        </p:nvSpPr>
        <p:spPr>
          <a:xfrm>
            <a:off x="130115" y="3493402"/>
            <a:ext cx="722235" cy="27580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de Contratación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6" name="Rectángulo: esquinas redondeadas 75">
            <a:extLst>
              <a:ext uri="{FF2B5EF4-FFF2-40B4-BE49-F238E27FC236}">
                <a16:creationId xmlns:a16="http://schemas.microsoft.com/office/drawing/2014/main" id="{DF2EBEAC-90A3-445A-A4B5-E5B46298933F}"/>
              </a:ext>
            </a:extLst>
          </p:cNvPr>
          <p:cNvSpPr/>
          <p:nvPr/>
        </p:nvSpPr>
        <p:spPr>
          <a:xfrm>
            <a:off x="120769" y="3803115"/>
            <a:ext cx="724006" cy="35251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de recaudo e incapacidades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E8665D59-7AB5-4C1A-9EAF-600126FA16EE}"/>
              </a:ext>
            </a:extLst>
          </p:cNvPr>
          <p:cNvSpPr/>
          <p:nvPr/>
        </p:nvSpPr>
        <p:spPr>
          <a:xfrm>
            <a:off x="107582" y="4753046"/>
            <a:ext cx="737193" cy="27080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Administrador de personal </a:t>
            </a:r>
            <a:r>
              <a:rPr lang="es-MX" sz="6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221C99D6-5123-4902-8EEB-666D2537B17B}"/>
              </a:ext>
            </a:extLst>
          </p:cNvPr>
          <p:cNvSpPr/>
          <p:nvPr/>
        </p:nvSpPr>
        <p:spPr>
          <a:xfrm>
            <a:off x="120184" y="4204817"/>
            <a:ext cx="724591" cy="23666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 T.H - Regional  </a:t>
            </a:r>
            <a:r>
              <a:rPr lang="es-MX" sz="6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endParaRPr lang="es-CO" sz="6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4" name="Abrir corchete 83">
            <a:extLst>
              <a:ext uri="{FF2B5EF4-FFF2-40B4-BE49-F238E27FC236}">
                <a16:creationId xmlns:a16="http://schemas.microsoft.com/office/drawing/2014/main" id="{4FF42EF5-A1EB-4C00-A227-EDFD8A0D8404}"/>
              </a:ext>
            </a:extLst>
          </p:cNvPr>
          <p:cNvSpPr/>
          <p:nvPr/>
        </p:nvSpPr>
        <p:spPr>
          <a:xfrm>
            <a:off x="31237" y="2630480"/>
            <a:ext cx="111741" cy="3682856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7" name="Rectángulo: esquinas redondeadas 86">
            <a:extLst>
              <a:ext uri="{FF2B5EF4-FFF2-40B4-BE49-F238E27FC236}">
                <a16:creationId xmlns:a16="http://schemas.microsoft.com/office/drawing/2014/main" id="{0EB0766F-3979-43C2-B139-E13EB92E899C}"/>
              </a:ext>
            </a:extLst>
          </p:cNvPr>
          <p:cNvSpPr/>
          <p:nvPr/>
        </p:nvSpPr>
        <p:spPr>
          <a:xfrm>
            <a:off x="956735" y="3569121"/>
            <a:ext cx="673611" cy="2147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Medicina preventiva 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0" name="Rectángulo: esquinas redondeadas 89">
            <a:extLst>
              <a:ext uri="{FF2B5EF4-FFF2-40B4-BE49-F238E27FC236}">
                <a16:creationId xmlns:a16="http://schemas.microsoft.com/office/drawing/2014/main" id="{790CC090-813A-4458-979A-B4CF924DFF9B}"/>
              </a:ext>
            </a:extLst>
          </p:cNvPr>
          <p:cNvSpPr/>
          <p:nvPr/>
        </p:nvSpPr>
        <p:spPr>
          <a:xfrm>
            <a:off x="962151" y="3893022"/>
            <a:ext cx="671243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Analista SIG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2" name="Abrir corchete 91">
            <a:extLst>
              <a:ext uri="{FF2B5EF4-FFF2-40B4-BE49-F238E27FC236}">
                <a16:creationId xmlns:a16="http://schemas.microsoft.com/office/drawing/2014/main" id="{8E485241-CEDB-477B-9DD9-23ECCF6CADD7}"/>
              </a:ext>
            </a:extLst>
          </p:cNvPr>
          <p:cNvSpPr/>
          <p:nvPr/>
        </p:nvSpPr>
        <p:spPr>
          <a:xfrm>
            <a:off x="928079" y="3188652"/>
            <a:ext cx="133257" cy="1045400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93" name="Rectángulo: esquinas redondeadas 92">
            <a:extLst>
              <a:ext uri="{FF2B5EF4-FFF2-40B4-BE49-F238E27FC236}">
                <a16:creationId xmlns:a16="http://schemas.microsoft.com/office/drawing/2014/main" id="{526449E7-DBA3-404B-8C45-A2BD7B061829}"/>
              </a:ext>
            </a:extLst>
          </p:cNvPr>
          <p:cNvSpPr/>
          <p:nvPr/>
        </p:nvSpPr>
        <p:spPr>
          <a:xfrm>
            <a:off x="1755368" y="2976531"/>
            <a:ext cx="615498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Tesorero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4" name="Rectángulo: esquinas redondeadas 93">
            <a:extLst>
              <a:ext uri="{FF2B5EF4-FFF2-40B4-BE49-F238E27FC236}">
                <a16:creationId xmlns:a16="http://schemas.microsoft.com/office/drawing/2014/main" id="{77F1A055-03BE-454C-9AF6-721A91F463E9}"/>
              </a:ext>
            </a:extLst>
          </p:cNvPr>
          <p:cNvSpPr/>
          <p:nvPr/>
        </p:nvSpPr>
        <p:spPr>
          <a:xfrm>
            <a:off x="1765400" y="3871061"/>
            <a:ext cx="615498" cy="25994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Asistente de  Facturación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7" name="Rectángulo: esquinas redondeadas 96">
            <a:extLst>
              <a:ext uri="{FF2B5EF4-FFF2-40B4-BE49-F238E27FC236}">
                <a16:creationId xmlns:a16="http://schemas.microsoft.com/office/drawing/2014/main" id="{855A32CE-E9A7-46EF-BAE8-5B66C360AAC6}"/>
              </a:ext>
            </a:extLst>
          </p:cNvPr>
          <p:cNvSpPr/>
          <p:nvPr/>
        </p:nvSpPr>
        <p:spPr>
          <a:xfrm>
            <a:off x="1755368" y="3262101"/>
            <a:ext cx="613334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Contador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8" name="Rectángulo: esquinas redondeadas 97">
            <a:extLst>
              <a:ext uri="{FF2B5EF4-FFF2-40B4-BE49-F238E27FC236}">
                <a16:creationId xmlns:a16="http://schemas.microsoft.com/office/drawing/2014/main" id="{FFC625A9-C9D7-48DD-9D0F-BABBB03E53E1}"/>
              </a:ext>
            </a:extLst>
          </p:cNvPr>
          <p:cNvSpPr/>
          <p:nvPr/>
        </p:nvSpPr>
        <p:spPr>
          <a:xfrm>
            <a:off x="1765400" y="3515107"/>
            <a:ext cx="615498" cy="25409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Contable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9" name="Abrir corchete 98">
            <a:extLst>
              <a:ext uri="{FF2B5EF4-FFF2-40B4-BE49-F238E27FC236}">
                <a16:creationId xmlns:a16="http://schemas.microsoft.com/office/drawing/2014/main" id="{E27F2DE7-5F72-4A53-B0CD-8ADAFE463C6C}"/>
              </a:ext>
            </a:extLst>
          </p:cNvPr>
          <p:cNvSpPr/>
          <p:nvPr/>
        </p:nvSpPr>
        <p:spPr>
          <a:xfrm>
            <a:off x="1716698" y="2636733"/>
            <a:ext cx="168338" cy="2195617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0" name="Rectángulo: esquinas redondeadas 99">
            <a:extLst>
              <a:ext uri="{FF2B5EF4-FFF2-40B4-BE49-F238E27FC236}">
                <a16:creationId xmlns:a16="http://schemas.microsoft.com/office/drawing/2014/main" id="{6D3ADAB3-D04F-465D-8DFB-2A7FE9EC5367}"/>
              </a:ext>
            </a:extLst>
          </p:cNvPr>
          <p:cNvSpPr/>
          <p:nvPr/>
        </p:nvSpPr>
        <p:spPr>
          <a:xfrm>
            <a:off x="2463385" y="2697392"/>
            <a:ext cx="585283" cy="26307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de Compras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4" name="Abrir corchete 103">
            <a:extLst>
              <a:ext uri="{FF2B5EF4-FFF2-40B4-BE49-F238E27FC236}">
                <a16:creationId xmlns:a16="http://schemas.microsoft.com/office/drawing/2014/main" id="{FC21A2DD-94D7-4670-B06B-6480D8414B75}"/>
              </a:ext>
            </a:extLst>
          </p:cNvPr>
          <p:cNvSpPr/>
          <p:nvPr/>
        </p:nvSpPr>
        <p:spPr>
          <a:xfrm>
            <a:off x="2432481" y="2631364"/>
            <a:ext cx="130936" cy="1676154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5" name="Rectángulo: esquinas redondeadas 104">
            <a:extLst>
              <a:ext uri="{FF2B5EF4-FFF2-40B4-BE49-F238E27FC236}">
                <a16:creationId xmlns:a16="http://schemas.microsoft.com/office/drawing/2014/main" id="{3D667C18-9DF1-4307-96C0-10BC66EA4A38}"/>
              </a:ext>
            </a:extLst>
          </p:cNvPr>
          <p:cNvSpPr/>
          <p:nvPr/>
        </p:nvSpPr>
        <p:spPr>
          <a:xfrm>
            <a:off x="3139009" y="2680517"/>
            <a:ext cx="554712" cy="27016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chemeClr val="tx2"/>
                </a:solidFill>
                <a:latin typeface="Arial Narrow" panose="020B0606020202030204" pitchFamily="34" charset="0"/>
              </a:rPr>
              <a:t>Directora Comercial </a:t>
            </a:r>
          </a:p>
        </p:txBody>
      </p:sp>
      <p:sp>
        <p:nvSpPr>
          <p:cNvPr id="107" name="Abrir corchete 106">
            <a:extLst>
              <a:ext uri="{FF2B5EF4-FFF2-40B4-BE49-F238E27FC236}">
                <a16:creationId xmlns:a16="http://schemas.microsoft.com/office/drawing/2014/main" id="{6634D1EC-8FAA-4D32-8358-ADA854355BAF}"/>
              </a:ext>
            </a:extLst>
          </p:cNvPr>
          <p:cNvSpPr/>
          <p:nvPr/>
        </p:nvSpPr>
        <p:spPr>
          <a:xfrm>
            <a:off x="3104169" y="2640819"/>
            <a:ext cx="60152" cy="1143028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8" name="Rectángulo: esquinas redondeadas 107">
            <a:extLst>
              <a:ext uri="{FF2B5EF4-FFF2-40B4-BE49-F238E27FC236}">
                <a16:creationId xmlns:a16="http://schemas.microsoft.com/office/drawing/2014/main" id="{2BAE2076-C99A-414A-8254-05AF2C7F0531}"/>
              </a:ext>
            </a:extLst>
          </p:cNvPr>
          <p:cNvSpPr/>
          <p:nvPr/>
        </p:nvSpPr>
        <p:spPr>
          <a:xfrm>
            <a:off x="3819691" y="2960471"/>
            <a:ext cx="613185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de Licitaciones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09" name="Rectángulo: esquinas redondeadas 108">
            <a:extLst>
              <a:ext uri="{FF2B5EF4-FFF2-40B4-BE49-F238E27FC236}">
                <a16:creationId xmlns:a16="http://schemas.microsoft.com/office/drawing/2014/main" id="{10347666-D58D-49D4-A2C8-7FD9A82C20FD}"/>
              </a:ext>
            </a:extLst>
          </p:cNvPr>
          <p:cNvSpPr/>
          <p:nvPr/>
        </p:nvSpPr>
        <p:spPr>
          <a:xfrm>
            <a:off x="3810903" y="3251440"/>
            <a:ext cx="633911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Asistente de Licitaciones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0" name="Abrir corchete 109">
            <a:extLst>
              <a:ext uri="{FF2B5EF4-FFF2-40B4-BE49-F238E27FC236}">
                <a16:creationId xmlns:a16="http://schemas.microsoft.com/office/drawing/2014/main" id="{869BA8AE-08B9-478E-9AB9-85945E380E4E}"/>
              </a:ext>
            </a:extLst>
          </p:cNvPr>
          <p:cNvSpPr/>
          <p:nvPr/>
        </p:nvSpPr>
        <p:spPr>
          <a:xfrm>
            <a:off x="3784947" y="2630485"/>
            <a:ext cx="149238" cy="967912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1" name="Rectángulo: esquinas redondeadas 110">
            <a:extLst>
              <a:ext uri="{FF2B5EF4-FFF2-40B4-BE49-F238E27FC236}">
                <a16:creationId xmlns:a16="http://schemas.microsoft.com/office/drawing/2014/main" id="{6D869A9A-15F8-46D7-9787-04D464FB5899}"/>
              </a:ext>
            </a:extLst>
          </p:cNvPr>
          <p:cNvSpPr/>
          <p:nvPr/>
        </p:nvSpPr>
        <p:spPr>
          <a:xfrm>
            <a:off x="5507944" y="2666487"/>
            <a:ext cx="645105" cy="26608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Coordinador logístico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2" name="Rectángulo: esquinas redondeadas 111">
            <a:extLst>
              <a:ext uri="{FF2B5EF4-FFF2-40B4-BE49-F238E27FC236}">
                <a16:creationId xmlns:a16="http://schemas.microsoft.com/office/drawing/2014/main" id="{28FA35D2-3FFA-4DF6-A8C5-C01585DABE54}"/>
              </a:ext>
            </a:extLst>
          </p:cNvPr>
          <p:cNvSpPr/>
          <p:nvPr/>
        </p:nvSpPr>
        <p:spPr>
          <a:xfrm>
            <a:off x="5514439" y="2976972"/>
            <a:ext cx="645105" cy="25744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Controlador de trafico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3" name="Rectángulo: esquinas redondeadas 112">
            <a:extLst>
              <a:ext uri="{FF2B5EF4-FFF2-40B4-BE49-F238E27FC236}">
                <a16:creationId xmlns:a16="http://schemas.microsoft.com/office/drawing/2014/main" id="{70535ED7-655C-48E3-A8A9-21335EECA04B}"/>
              </a:ext>
            </a:extLst>
          </p:cNvPr>
          <p:cNvSpPr/>
          <p:nvPr/>
        </p:nvSpPr>
        <p:spPr>
          <a:xfrm>
            <a:off x="5507391" y="3261733"/>
            <a:ext cx="645105" cy="27669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Facturación logística </a:t>
            </a:r>
            <a:endParaRPr lang="es-MX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4" name="Rectángulo: esquinas redondeadas 113">
            <a:extLst>
              <a:ext uri="{FF2B5EF4-FFF2-40B4-BE49-F238E27FC236}">
                <a16:creationId xmlns:a16="http://schemas.microsoft.com/office/drawing/2014/main" id="{38D46E24-6BA0-4EA4-A3B7-E809266999D5}"/>
              </a:ext>
            </a:extLst>
          </p:cNvPr>
          <p:cNvSpPr/>
          <p:nvPr/>
        </p:nvSpPr>
        <p:spPr>
          <a:xfrm>
            <a:off x="4657317" y="2940300"/>
            <a:ext cx="673611" cy="29243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Ejecutivo Comercial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5" name="Rectángulo: esquinas redondeadas 114">
            <a:extLst>
              <a:ext uri="{FF2B5EF4-FFF2-40B4-BE49-F238E27FC236}">
                <a16:creationId xmlns:a16="http://schemas.microsoft.com/office/drawing/2014/main" id="{486B24EA-7B3D-421A-8B1F-2D9C5598A697}"/>
              </a:ext>
            </a:extLst>
          </p:cNvPr>
          <p:cNvSpPr/>
          <p:nvPr/>
        </p:nvSpPr>
        <p:spPr>
          <a:xfrm>
            <a:off x="4665892" y="3280209"/>
            <a:ext cx="671243" cy="2853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Coordinador Visitas dom.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7" name="Rectángulo: esquinas redondeadas 116">
            <a:extLst>
              <a:ext uri="{FF2B5EF4-FFF2-40B4-BE49-F238E27FC236}">
                <a16:creationId xmlns:a16="http://schemas.microsoft.com/office/drawing/2014/main" id="{F484A21C-73EE-4BC7-BAF6-3202DDE61E12}"/>
              </a:ext>
            </a:extLst>
          </p:cNvPr>
          <p:cNvSpPr/>
          <p:nvPr/>
        </p:nvSpPr>
        <p:spPr>
          <a:xfrm>
            <a:off x="4649455" y="3871361"/>
            <a:ext cx="671243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Poligrafistas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8" name="Abrir corchete 117">
            <a:extLst>
              <a:ext uri="{FF2B5EF4-FFF2-40B4-BE49-F238E27FC236}">
                <a16:creationId xmlns:a16="http://schemas.microsoft.com/office/drawing/2014/main" id="{2EDEAB84-7D9B-40BC-9B70-38071CFC173A}"/>
              </a:ext>
            </a:extLst>
          </p:cNvPr>
          <p:cNvSpPr/>
          <p:nvPr/>
        </p:nvSpPr>
        <p:spPr>
          <a:xfrm>
            <a:off x="4598001" y="2597222"/>
            <a:ext cx="51146" cy="1676154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21" name="Rectángulo: esquinas redondeadas 120">
            <a:extLst>
              <a:ext uri="{FF2B5EF4-FFF2-40B4-BE49-F238E27FC236}">
                <a16:creationId xmlns:a16="http://schemas.microsoft.com/office/drawing/2014/main" id="{D608EF8D-1E47-4F64-86DF-C308E74AFAF7}"/>
              </a:ext>
            </a:extLst>
          </p:cNvPr>
          <p:cNvSpPr/>
          <p:nvPr/>
        </p:nvSpPr>
        <p:spPr>
          <a:xfrm>
            <a:off x="7185321" y="2977905"/>
            <a:ext cx="1143326" cy="26588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rgbClr val="002060"/>
                </a:solidFill>
                <a:latin typeface="Arial Narrow" panose="020B0606020202030204" pitchFamily="34" charset="0"/>
              </a:rPr>
              <a:t>Experiencia al cliente </a:t>
            </a:r>
          </a:p>
        </p:txBody>
      </p:sp>
      <p:sp>
        <p:nvSpPr>
          <p:cNvPr id="124" name="Rectángulo: esquinas redondeadas 123">
            <a:extLst>
              <a:ext uri="{FF2B5EF4-FFF2-40B4-BE49-F238E27FC236}">
                <a16:creationId xmlns:a16="http://schemas.microsoft.com/office/drawing/2014/main" id="{CA1CE97B-3CF5-41D2-84C2-ECC5EA354CB8}"/>
              </a:ext>
            </a:extLst>
          </p:cNvPr>
          <p:cNvSpPr/>
          <p:nvPr/>
        </p:nvSpPr>
        <p:spPr>
          <a:xfrm>
            <a:off x="7188187" y="3913820"/>
            <a:ext cx="1180366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Programador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5" name="Rectángulo: esquinas redondeadas 124">
            <a:extLst>
              <a:ext uri="{FF2B5EF4-FFF2-40B4-BE49-F238E27FC236}">
                <a16:creationId xmlns:a16="http://schemas.microsoft.com/office/drawing/2014/main" id="{9E524EE6-DF12-4899-BDC8-FBBCDD823ED9}"/>
              </a:ext>
            </a:extLst>
          </p:cNvPr>
          <p:cNvSpPr/>
          <p:nvPr/>
        </p:nvSpPr>
        <p:spPr>
          <a:xfrm>
            <a:off x="7200756" y="3285624"/>
            <a:ext cx="1153256" cy="21908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Asistente operaciones 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8" name="Rectángulo: esquinas redondeadas 127">
            <a:extLst>
              <a:ext uri="{FF2B5EF4-FFF2-40B4-BE49-F238E27FC236}">
                <a16:creationId xmlns:a16="http://schemas.microsoft.com/office/drawing/2014/main" id="{63245043-A520-4E58-805E-9B3D97ECB9E8}"/>
              </a:ext>
            </a:extLst>
          </p:cNvPr>
          <p:cNvSpPr/>
          <p:nvPr/>
        </p:nvSpPr>
        <p:spPr>
          <a:xfrm>
            <a:off x="7200756" y="4465479"/>
            <a:ext cx="1153256" cy="24573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Operadores Medios Tecn.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9" name="Rectángulo: esquinas redondeadas 128">
            <a:extLst>
              <a:ext uri="{FF2B5EF4-FFF2-40B4-BE49-F238E27FC236}">
                <a16:creationId xmlns:a16="http://schemas.microsoft.com/office/drawing/2014/main" id="{B97B62D9-F932-40D7-87B9-2B08A0D5A242}"/>
              </a:ext>
            </a:extLst>
          </p:cNvPr>
          <p:cNvSpPr/>
          <p:nvPr/>
        </p:nvSpPr>
        <p:spPr>
          <a:xfrm>
            <a:off x="7188064" y="4740520"/>
            <a:ext cx="1174469" cy="25948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Hombre/Mujer de protección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0" name="Rectángulo: esquinas redondeadas 129">
            <a:extLst>
              <a:ext uri="{FF2B5EF4-FFF2-40B4-BE49-F238E27FC236}">
                <a16:creationId xmlns:a16="http://schemas.microsoft.com/office/drawing/2014/main" id="{0E990963-7FDA-40FB-B982-5C7EC949D3E9}"/>
              </a:ext>
            </a:extLst>
          </p:cNvPr>
          <p:cNvSpPr/>
          <p:nvPr/>
        </p:nvSpPr>
        <p:spPr>
          <a:xfrm>
            <a:off x="7178577" y="5054774"/>
            <a:ext cx="1175434" cy="22567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Manejador canino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5" name="Rectángulo: esquinas redondeadas 134">
            <a:extLst>
              <a:ext uri="{FF2B5EF4-FFF2-40B4-BE49-F238E27FC236}">
                <a16:creationId xmlns:a16="http://schemas.microsoft.com/office/drawing/2014/main" id="{ADA6008A-3146-428D-9A62-7C301CFF8219}"/>
              </a:ext>
            </a:extLst>
          </p:cNvPr>
          <p:cNvSpPr/>
          <p:nvPr/>
        </p:nvSpPr>
        <p:spPr>
          <a:xfrm>
            <a:off x="7200756" y="3569122"/>
            <a:ext cx="1145056" cy="26042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Gestores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1" name="Rectángulo: esquinas redondeadas 140">
            <a:extLst>
              <a:ext uri="{FF2B5EF4-FFF2-40B4-BE49-F238E27FC236}">
                <a16:creationId xmlns:a16="http://schemas.microsoft.com/office/drawing/2014/main" id="{821A941D-0D1E-4F05-A1A6-BA3AC69A6DBC}"/>
              </a:ext>
            </a:extLst>
          </p:cNvPr>
          <p:cNvSpPr/>
          <p:nvPr/>
        </p:nvSpPr>
        <p:spPr>
          <a:xfrm>
            <a:off x="5514439" y="3829550"/>
            <a:ext cx="614427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Escoltas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3" name="Rectángulo: esquinas redondeadas 142">
            <a:extLst>
              <a:ext uri="{FF2B5EF4-FFF2-40B4-BE49-F238E27FC236}">
                <a16:creationId xmlns:a16="http://schemas.microsoft.com/office/drawing/2014/main" id="{50856E64-E0AA-4103-BA73-D72600170AA7}"/>
              </a:ext>
            </a:extLst>
          </p:cNvPr>
          <p:cNvSpPr/>
          <p:nvPr/>
        </p:nvSpPr>
        <p:spPr>
          <a:xfrm>
            <a:off x="6363040" y="2655486"/>
            <a:ext cx="554767" cy="36997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Ingenieros de proyectos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5" name="Rectángulo: esquinas redondeadas 144">
            <a:extLst>
              <a:ext uri="{FF2B5EF4-FFF2-40B4-BE49-F238E27FC236}">
                <a16:creationId xmlns:a16="http://schemas.microsoft.com/office/drawing/2014/main" id="{3AC9A3A6-D631-444A-8985-2C96FC42C5EB}"/>
              </a:ext>
            </a:extLst>
          </p:cNvPr>
          <p:cNvSpPr/>
          <p:nvPr/>
        </p:nvSpPr>
        <p:spPr>
          <a:xfrm>
            <a:off x="6373595" y="3493918"/>
            <a:ext cx="570250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Tecnología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6" name="Rectángulo: esquinas redondeadas 145">
            <a:extLst>
              <a:ext uri="{FF2B5EF4-FFF2-40B4-BE49-F238E27FC236}">
                <a16:creationId xmlns:a16="http://schemas.microsoft.com/office/drawing/2014/main" id="{EE175865-13F4-4246-A73E-64DF63BD3D3E}"/>
              </a:ext>
            </a:extLst>
          </p:cNvPr>
          <p:cNvSpPr/>
          <p:nvPr/>
        </p:nvSpPr>
        <p:spPr>
          <a:xfrm>
            <a:off x="6363294" y="3758915"/>
            <a:ext cx="570250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Técnicos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8" name="Abrir corchete 147">
            <a:extLst>
              <a:ext uri="{FF2B5EF4-FFF2-40B4-BE49-F238E27FC236}">
                <a16:creationId xmlns:a16="http://schemas.microsoft.com/office/drawing/2014/main" id="{DD45DF09-645A-448B-9108-12473DD1A95C}"/>
              </a:ext>
            </a:extLst>
          </p:cNvPr>
          <p:cNvSpPr/>
          <p:nvPr/>
        </p:nvSpPr>
        <p:spPr>
          <a:xfrm>
            <a:off x="5479130" y="2622103"/>
            <a:ext cx="59142" cy="1465282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49" name="Abrir corchete 148">
            <a:extLst>
              <a:ext uri="{FF2B5EF4-FFF2-40B4-BE49-F238E27FC236}">
                <a16:creationId xmlns:a16="http://schemas.microsoft.com/office/drawing/2014/main" id="{10B7DC07-D972-4010-A1E6-AA974B8A601F}"/>
              </a:ext>
            </a:extLst>
          </p:cNvPr>
          <p:cNvSpPr/>
          <p:nvPr/>
        </p:nvSpPr>
        <p:spPr>
          <a:xfrm>
            <a:off x="6273738" y="2622103"/>
            <a:ext cx="81818" cy="1382083"/>
          </a:xfrm>
          <a:prstGeom prst="leftBracke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61D14E38-AF1F-4BFD-BDDF-B578A6350A12}"/>
              </a:ext>
            </a:extLst>
          </p:cNvPr>
          <p:cNvCxnSpPr>
            <a:cxnSpLocks/>
          </p:cNvCxnSpPr>
          <p:nvPr/>
        </p:nvCxnSpPr>
        <p:spPr>
          <a:xfrm flipV="1">
            <a:off x="4569137" y="1504887"/>
            <a:ext cx="0" cy="189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>
            <a:extLst>
              <a:ext uri="{FF2B5EF4-FFF2-40B4-BE49-F238E27FC236}">
                <a16:creationId xmlns:a16="http://schemas.microsoft.com/office/drawing/2014/main" id="{BC540E71-F413-4A00-8BBD-22BA4F5C53E3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4572000" y="1147063"/>
            <a:ext cx="89315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ángulo: esquinas redondeadas 185">
            <a:extLst>
              <a:ext uri="{FF2B5EF4-FFF2-40B4-BE49-F238E27FC236}">
                <a16:creationId xmlns:a16="http://schemas.microsoft.com/office/drawing/2014/main" id="{EABBCA3A-D635-47F8-B41B-D1FD8E83B261}"/>
              </a:ext>
            </a:extLst>
          </p:cNvPr>
          <p:cNvSpPr/>
          <p:nvPr/>
        </p:nvSpPr>
        <p:spPr>
          <a:xfrm>
            <a:off x="2599786" y="1283687"/>
            <a:ext cx="1224136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Comunicaciones y Marketing </a:t>
            </a:r>
            <a:endParaRPr lang="es-CO" sz="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97" name="Flecha: cheurón 196">
            <a:extLst>
              <a:ext uri="{FF2B5EF4-FFF2-40B4-BE49-F238E27FC236}">
                <a16:creationId xmlns:a16="http://schemas.microsoft.com/office/drawing/2014/main" id="{1C546F5D-8697-47BF-9CE4-969D58A31D88}"/>
              </a:ext>
            </a:extLst>
          </p:cNvPr>
          <p:cNvSpPr/>
          <p:nvPr/>
        </p:nvSpPr>
        <p:spPr>
          <a:xfrm>
            <a:off x="134618" y="6519709"/>
            <a:ext cx="121133" cy="150679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99" name="CuadroTexto 198">
            <a:extLst>
              <a:ext uri="{FF2B5EF4-FFF2-40B4-BE49-F238E27FC236}">
                <a16:creationId xmlns:a16="http://schemas.microsoft.com/office/drawing/2014/main" id="{432B724C-490E-436A-884A-E9A8FDFA9449}"/>
              </a:ext>
            </a:extLst>
          </p:cNvPr>
          <p:cNvSpPr txBox="1"/>
          <p:nvPr/>
        </p:nvSpPr>
        <p:spPr>
          <a:xfrm>
            <a:off x="263320" y="6488949"/>
            <a:ext cx="933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i="1" dirty="0">
                <a:latin typeface="Arial Narrow" panose="020B0606020202030204" pitchFamily="34" charset="0"/>
              </a:rPr>
              <a:t>Convenciones:</a:t>
            </a:r>
            <a:endParaRPr lang="es-CO" sz="1000" b="1" i="1" dirty="0">
              <a:latin typeface="Arial Narrow" panose="020B0606020202030204" pitchFamily="34" charset="0"/>
            </a:endParaRPr>
          </a:p>
        </p:txBody>
      </p:sp>
      <p:sp>
        <p:nvSpPr>
          <p:cNvPr id="201" name="Rectángulo: esquinas redondeadas 200">
            <a:extLst>
              <a:ext uri="{FF2B5EF4-FFF2-40B4-BE49-F238E27FC236}">
                <a16:creationId xmlns:a16="http://schemas.microsoft.com/office/drawing/2014/main" id="{E8664F0E-C411-49F9-97A6-DDED027C383A}"/>
              </a:ext>
            </a:extLst>
          </p:cNvPr>
          <p:cNvSpPr/>
          <p:nvPr/>
        </p:nvSpPr>
        <p:spPr>
          <a:xfrm>
            <a:off x="2177578" y="6479189"/>
            <a:ext cx="993362" cy="2462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Procesos de la cadena de valor</a:t>
            </a:r>
          </a:p>
        </p:txBody>
      </p:sp>
      <p:sp>
        <p:nvSpPr>
          <p:cNvPr id="202" name="Rectángulo: esquinas redondeadas 201">
            <a:extLst>
              <a:ext uri="{FF2B5EF4-FFF2-40B4-BE49-F238E27FC236}">
                <a16:creationId xmlns:a16="http://schemas.microsoft.com/office/drawing/2014/main" id="{8983FB14-9197-4935-BC15-140EC22802E1}"/>
              </a:ext>
            </a:extLst>
          </p:cNvPr>
          <p:cNvSpPr/>
          <p:nvPr/>
        </p:nvSpPr>
        <p:spPr>
          <a:xfrm>
            <a:off x="1139179" y="6471365"/>
            <a:ext cx="1004308" cy="24622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Alta Direccion </a:t>
            </a:r>
          </a:p>
        </p:txBody>
      </p:sp>
      <p:sp>
        <p:nvSpPr>
          <p:cNvPr id="204" name="Rectángulo: esquinas redondeadas 203">
            <a:extLst>
              <a:ext uri="{FF2B5EF4-FFF2-40B4-BE49-F238E27FC236}">
                <a16:creationId xmlns:a16="http://schemas.microsoft.com/office/drawing/2014/main" id="{7EFD3D1B-D2AF-49E8-91E3-961935CFE571}"/>
              </a:ext>
            </a:extLst>
          </p:cNvPr>
          <p:cNvSpPr/>
          <p:nvPr/>
        </p:nvSpPr>
        <p:spPr>
          <a:xfrm>
            <a:off x="3227936" y="6488694"/>
            <a:ext cx="973670" cy="2459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800" dirty="0">
                <a:solidFill>
                  <a:srgbClr val="002060"/>
                </a:solidFill>
                <a:latin typeface="Arial Narrow" panose="020B0606020202030204" pitchFamily="34" charset="0"/>
              </a:rPr>
              <a:t>Procesos de apoyo</a:t>
            </a:r>
          </a:p>
        </p:txBody>
      </p:sp>
      <p:sp>
        <p:nvSpPr>
          <p:cNvPr id="205" name="Rectángulo: esquinas redondeadas 204">
            <a:extLst>
              <a:ext uri="{FF2B5EF4-FFF2-40B4-BE49-F238E27FC236}">
                <a16:creationId xmlns:a16="http://schemas.microsoft.com/office/drawing/2014/main" id="{53256AB9-00AB-49EB-8686-F7C854A0D5E1}"/>
              </a:ext>
            </a:extLst>
          </p:cNvPr>
          <p:cNvSpPr/>
          <p:nvPr/>
        </p:nvSpPr>
        <p:spPr>
          <a:xfrm>
            <a:off x="4248414" y="6491474"/>
            <a:ext cx="973289" cy="24590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dirty="0">
                <a:solidFill>
                  <a:srgbClr val="002060"/>
                </a:solidFill>
                <a:latin typeface="Arial Narrow" panose="020B0606020202030204" pitchFamily="34" charset="0"/>
              </a:rPr>
              <a:t>Cargos y/o personal del proceso</a:t>
            </a:r>
          </a:p>
        </p:txBody>
      </p:sp>
      <p:sp>
        <p:nvSpPr>
          <p:cNvPr id="206" name="Rectángulo: esquinas redondeadas 205">
            <a:extLst>
              <a:ext uri="{FF2B5EF4-FFF2-40B4-BE49-F238E27FC236}">
                <a16:creationId xmlns:a16="http://schemas.microsoft.com/office/drawing/2014/main" id="{B9681614-6087-48E7-A8F9-F1CD1FCC2684}"/>
              </a:ext>
            </a:extLst>
          </p:cNvPr>
          <p:cNvSpPr/>
          <p:nvPr/>
        </p:nvSpPr>
        <p:spPr>
          <a:xfrm>
            <a:off x="5259575" y="6472135"/>
            <a:ext cx="981224" cy="2459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Terceros y/o apoyo</a:t>
            </a:r>
            <a:endParaRPr lang="es-CO" sz="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07" name="Diagrama 206">
            <a:extLst>
              <a:ext uri="{FF2B5EF4-FFF2-40B4-BE49-F238E27FC236}">
                <a16:creationId xmlns:a16="http://schemas.microsoft.com/office/drawing/2014/main" id="{91B862B8-81DA-4F36-8526-D33085E7A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2339022"/>
              </p:ext>
            </p:extLst>
          </p:nvPr>
        </p:nvGraphicFramePr>
        <p:xfrm>
          <a:off x="2886691" y="4333754"/>
          <a:ext cx="2759451" cy="1710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CB36B516-B955-4C9D-8BCD-DC69089D3BD2}"/>
              </a:ext>
            </a:extLst>
          </p:cNvPr>
          <p:cNvSpPr/>
          <p:nvPr/>
        </p:nvSpPr>
        <p:spPr>
          <a:xfrm>
            <a:off x="1755368" y="2676832"/>
            <a:ext cx="615498" cy="25347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Jefe de  Cartera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A54F987-7595-49DB-8975-A6E707457B15}"/>
              </a:ext>
            </a:extLst>
          </p:cNvPr>
          <p:cNvSpPr/>
          <p:nvPr/>
        </p:nvSpPr>
        <p:spPr>
          <a:xfrm>
            <a:off x="1783776" y="4501778"/>
            <a:ext cx="584926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Analista de Nomina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72" name="Rectángulo: esquinas redondeadas 18">
            <a:extLst>
              <a:ext uri="{FF2B5EF4-FFF2-40B4-BE49-F238E27FC236}">
                <a16:creationId xmlns:a16="http://schemas.microsoft.com/office/drawing/2014/main" id="{F2E5E665-7DF8-4111-B2BA-052ABFC9F8CA}"/>
              </a:ext>
            </a:extLst>
          </p:cNvPr>
          <p:cNvSpPr/>
          <p:nvPr/>
        </p:nvSpPr>
        <p:spPr>
          <a:xfrm>
            <a:off x="8086272" y="100139"/>
            <a:ext cx="947030" cy="1819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Código: GH-D-01</a:t>
            </a:r>
            <a:endParaRPr lang="es-CO" sz="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3" name="Rectángulo: esquinas redondeadas 18">
            <a:extLst>
              <a:ext uri="{FF2B5EF4-FFF2-40B4-BE49-F238E27FC236}">
                <a16:creationId xmlns:a16="http://schemas.microsoft.com/office/drawing/2014/main" id="{F2E5E665-7DF8-4111-B2BA-052ABFC9F8CA}"/>
              </a:ext>
            </a:extLst>
          </p:cNvPr>
          <p:cNvSpPr/>
          <p:nvPr/>
        </p:nvSpPr>
        <p:spPr>
          <a:xfrm>
            <a:off x="8092944" y="338082"/>
            <a:ext cx="947030" cy="1819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Versión: 8</a:t>
            </a:r>
            <a:endParaRPr lang="es-CO" sz="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4" name="Rectángulo: esquinas redondeadas 18">
            <a:extLst>
              <a:ext uri="{FF2B5EF4-FFF2-40B4-BE49-F238E27FC236}">
                <a16:creationId xmlns:a16="http://schemas.microsoft.com/office/drawing/2014/main" id="{F2E5E665-7DF8-4111-B2BA-052ABFC9F8CA}"/>
              </a:ext>
            </a:extLst>
          </p:cNvPr>
          <p:cNvSpPr/>
          <p:nvPr/>
        </p:nvSpPr>
        <p:spPr>
          <a:xfrm>
            <a:off x="8085607" y="576302"/>
            <a:ext cx="947030" cy="1819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Fecha:18/07/2025</a:t>
            </a:r>
            <a:endParaRPr lang="es-CO" sz="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1" name="Rectángulo: esquinas redondeadas 84">
            <a:extLst>
              <a:ext uri="{FF2B5EF4-FFF2-40B4-BE49-F238E27FC236}">
                <a16:creationId xmlns:a16="http://schemas.microsoft.com/office/drawing/2014/main" id="{A4352D67-08DA-491A-9FE6-C862295B01BD}"/>
              </a:ext>
            </a:extLst>
          </p:cNvPr>
          <p:cNvSpPr/>
          <p:nvPr/>
        </p:nvSpPr>
        <p:spPr>
          <a:xfrm>
            <a:off x="964120" y="3225756"/>
            <a:ext cx="694180" cy="2783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Coordinador SIG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2" name="Rectángulo: esquinas redondeadas 140">
            <a:extLst>
              <a:ext uri="{FF2B5EF4-FFF2-40B4-BE49-F238E27FC236}">
                <a16:creationId xmlns:a16="http://schemas.microsoft.com/office/drawing/2014/main" id="{821A941D-0D1E-4F05-A1A6-BA3AC69A6DBC}"/>
              </a:ext>
            </a:extLst>
          </p:cNvPr>
          <p:cNvSpPr/>
          <p:nvPr/>
        </p:nvSpPr>
        <p:spPr>
          <a:xfrm>
            <a:off x="5508064" y="3570814"/>
            <a:ext cx="614427" cy="22818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Inhouse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id="{C40852F8-3003-4AE9-B1DC-F5147E375274}"/>
              </a:ext>
            </a:extLst>
          </p:cNvPr>
          <p:cNvCxnSpPr>
            <a:cxnSpLocks/>
          </p:cNvCxnSpPr>
          <p:nvPr/>
        </p:nvCxnSpPr>
        <p:spPr>
          <a:xfrm rot="60000" flipH="1" flipV="1">
            <a:off x="2762595" y="1709086"/>
            <a:ext cx="11397" cy="9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ángulo: esquinas redondeadas 46">
            <a:extLst>
              <a:ext uri="{FF2B5EF4-FFF2-40B4-BE49-F238E27FC236}">
                <a16:creationId xmlns:a16="http://schemas.microsoft.com/office/drawing/2014/main" id="{D7A7E99B-0876-4930-81EE-A1B3242EE126}"/>
              </a:ext>
            </a:extLst>
          </p:cNvPr>
          <p:cNvSpPr/>
          <p:nvPr/>
        </p:nvSpPr>
        <p:spPr>
          <a:xfrm>
            <a:off x="2448363" y="1856853"/>
            <a:ext cx="594724" cy="2788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Compras</a:t>
            </a:r>
          </a:p>
        </p:txBody>
      </p:sp>
      <p:sp>
        <p:nvSpPr>
          <p:cNvPr id="178" name="Rectángulo: esquinas superiores redondeadas 60">
            <a:extLst>
              <a:ext uri="{FF2B5EF4-FFF2-40B4-BE49-F238E27FC236}">
                <a16:creationId xmlns:a16="http://schemas.microsoft.com/office/drawing/2014/main" id="{C8D508FD-6E95-4E7E-8ADA-B73231B7E0C5}"/>
              </a:ext>
            </a:extLst>
          </p:cNvPr>
          <p:cNvSpPr/>
          <p:nvPr/>
        </p:nvSpPr>
        <p:spPr>
          <a:xfrm>
            <a:off x="2466344" y="2236346"/>
            <a:ext cx="578372" cy="292692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Director </a:t>
            </a:r>
            <a:r>
              <a:rPr lang="es-MX" sz="600" dirty="0" err="1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adm</a:t>
            </a:r>
            <a:r>
              <a:rPr lang="es-MX" sz="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y  compras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0" name="Rectángulo: esquinas redondeadas 107">
            <a:extLst>
              <a:ext uri="{FF2B5EF4-FFF2-40B4-BE49-F238E27FC236}">
                <a16:creationId xmlns:a16="http://schemas.microsoft.com/office/drawing/2014/main" id="{2BAE2076-C99A-414A-8254-05AF2C7F0531}"/>
              </a:ext>
            </a:extLst>
          </p:cNvPr>
          <p:cNvSpPr/>
          <p:nvPr/>
        </p:nvSpPr>
        <p:spPr>
          <a:xfrm>
            <a:off x="3819742" y="2663572"/>
            <a:ext cx="675343" cy="24144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Coordinador de licitaciones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79" name="Rectángulo: esquinas redondeadas 104">
            <a:extLst>
              <a:ext uri="{FF2B5EF4-FFF2-40B4-BE49-F238E27FC236}">
                <a16:creationId xmlns:a16="http://schemas.microsoft.com/office/drawing/2014/main" id="{3D667C18-9DF1-4307-96C0-10BC66EA4A38}"/>
              </a:ext>
            </a:extLst>
          </p:cNvPr>
          <p:cNvSpPr/>
          <p:nvPr/>
        </p:nvSpPr>
        <p:spPr>
          <a:xfrm>
            <a:off x="3157528" y="2991173"/>
            <a:ext cx="554712" cy="38649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Ejecutiva comercial  </a:t>
            </a:r>
            <a:r>
              <a:rPr lang="es-MX" sz="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0" name="Rectángulo: esquinas redondeadas 139">
            <a:extLst>
              <a:ext uri="{FF2B5EF4-FFF2-40B4-BE49-F238E27FC236}">
                <a16:creationId xmlns:a16="http://schemas.microsoft.com/office/drawing/2014/main" id="{898B30D7-DB50-4DE5-B63B-B76E3EC390F6}"/>
              </a:ext>
            </a:extLst>
          </p:cNvPr>
          <p:cNvSpPr/>
          <p:nvPr/>
        </p:nvSpPr>
        <p:spPr>
          <a:xfrm>
            <a:off x="122473" y="6004023"/>
            <a:ext cx="729877" cy="2166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Aux. Servicios Generales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9B82FD04-5E0E-9E3D-0259-FE24CDE61E2A}"/>
              </a:ext>
            </a:extLst>
          </p:cNvPr>
          <p:cNvSpPr/>
          <p:nvPr/>
        </p:nvSpPr>
        <p:spPr>
          <a:xfrm>
            <a:off x="2454316" y="3014693"/>
            <a:ext cx="585283" cy="2626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Jefe de Compras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2B7541A-E606-2DEE-A7CF-E0DDAD28BF9A}"/>
              </a:ext>
            </a:extLst>
          </p:cNvPr>
          <p:cNvSpPr/>
          <p:nvPr/>
        </p:nvSpPr>
        <p:spPr>
          <a:xfrm>
            <a:off x="132566" y="5059871"/>
            <a:ext cx="680806" cy="27673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Auxiliar administrativo </a:t>
            </a:r>
            <a:endParaRPr lang="es-CO" sz="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7" name="Rectángulo: esquinas redondeadas 116">
            <a:extLst>
              <a:ext uri="{FF2B5EF4-FFF2-40B4-BE49-F238E27FC236}">
                <a16:creationId xmlns:a16="http://schemas.microsoft.com/office/drawing/2014/main" id="{F484A21C-73EE-4BC7-BAF6-3202DDE61E12}"/>
              </a:ext>
            </a:extLst>
          </p:cNvPr>
          <p:cNvSpPr/>
          <p:nvPr/>
        </p:nvSpPr>
        <p:spPr>
          <a:xfrm>
            <a:off x="4659633" y="4146853"/>
            <a:ext cx="671243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Visitador domiciliario</a:t>
            </a:r>
          </a:p>
        </p:txBody>
      </p:sp>
      <p:sp>
        <p:nvSpPr>
          <p:cNvPr id="153" name="Rectángulo: esquinas redondeadas 113">
            <a:extLst>
              <a:ext uri="{FF2B5EF4-FFF2-40B4-BE49-F238E27FC236}">
                <a16:creationId xmlns:a16="http://schemas.microsoft.com/office/drawing/2014/main" id="{38D46E24-6BA0-4EA4-A3B7-E809266999D5}"/>
              </a:ext>
            </a:extLst>
          </p:cNvPr>
          <p:cNvSpPr/>
          <p:nvPr/>
        </p:nvSpPr>
        <p:spPr>
          <a:xfrm>
            <a:off x="4672506" y="2631889"/>
            <a:ext cx="673611" cy="29243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Coordinador confiabilidad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8" name="Rectángulo: esquinas redondeadas 129">
            <a:extLst>
              <a:ext uri="{FF2B5EF4-FFF2-40B4-BE49-F238E27FC236}">
                <a16:creationId xmlns:a16="http://schemas.microsoft.com/office/drawing/2014/main" id="{0E990963-7FDA-40FB-B982-5C7EC949D3E9}"/>
              </a:ext>
            </a:extLst>
          </p:cNvPr>
          <p:cNvSpPr/>
          <p:nvPr/>
        </p:nvSpPr>
        <p:spPr>
          <a:xfrm>
            <a:off x="7200755" y="4191298"/>
            <a:ext cx="1144931" cy="21941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Supervisor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DAA73A4-F348-CDE3-01EB-C216CF8AFA6F}"/>
              </a:ext>
            </a:extLst>
          </p:cNvPr>
          <p:cNvSpPr/>
          <p:nvPr/>
        </p:nvSpPr>
        <p:spPr>
          <a:xfrm>
            <a:off x="4173093" y="830402"/>
            <a:ext cx="792088" cy="2160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Presidencia </a:t>
            </a:r>
            <a:endParaRPr lang="es-CO" sz="700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E99612C-26B8-F986-B0D6-2788D5F04C07}"/>
              </a:ext>
            </a:extLst>
          </p:cNvPr>
          <p:cNvSpPr/>
          <p:nvPr/>
        </p:nvSpPr>
        <p:spPr>
          <a:xfrm>
            <a:off x="132566" y="5379820"/>
            <a:ext cx="680806" cy="25225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servicio al cliente 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2F047CDB-3BE0-AD23-3D31-5DB2C06DB21B}"/>
              </a:ext>
            </a:extLst>
          </p:cNvPr>
          <p:cNvSpPr/>
          <p:nvPr/>
        </p:nvSpPr>
        <p:spPr>
          <a:xfrm>
            <a:off x="139437" y="5660445"/>
            <a:ext cx="680806" cy="25225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rgbClr val="002060"/>
                </a:solidFill>
                <a:latin typeface="Arial Narrow" panose="020B0606020202030204" pitchFamily="34" charset="0"/>
              </a:rPr>
              <a:t>Recepcionista 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79AA12C-FC02-C6DB-84CC-C579D6CEBDC1}"/>
              </a:ext>
            </a:extLst>
          </p:cNvPr>
          <p:cNvSpPr/>
          <p:nvPr/>
        </p:nvSpPr>
        <p:spPr>
          <a:xfrm>
            <a:off x="2459431" y="3335710"/>
            <a:ext cx="585283" cy="2626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Lider TI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0BE4F6C0-8C28-EBD5-BFEE-5BAFD4C671B5}"/>
              </a:ext>
            </a:extLst>
          </p:cNvPr>
          <p:cNvSpPr/>
          <p:nvPr/>
        </p:nvSpPr>
        <p:spPr>
          <a:xfrm>
            <a:off x="2463384" y="3647003"/>
            <a:ext cx="585283" cy="2626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Asistentes de Sistemas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BC346968-001F-1FCC-BE29-32445B777A0D}"/>
              </a:ext>
            </a:extLst>
          </p:cNvPr>
          <p:cNvSpPr/>
          <p:nvPr/>
        </p:nvSpPr>
        <p:spPr>
          <a:xfrm>
            <a:off x="2467329" y="3971365"/>
            <a:ext cx="585283" cy="26268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Gestor documental 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E974A50-936A-2E58-5666-E5D5AAAA31C2}"/>
              </a:ext>
            </a:extLst>
          </p:cNvPr>
          <p:cNvCxnSpPr>
            <a:cxnSpLocks/>
          </p:cNvCxnSpPr>
          <p:nvPr/>
        </p:nvCxnSpPr>
        <p:spPr>
          <a:xfrm>
            <a:off x="3230805" y="2593947"/>
            <a:ext cx="1160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1FAF2F15-DA25-AC3D-4575-EFF5FEFD5021}"/>
              </a:ext>
            </a:extLst>
          </p:cNvPr>
          <p:cNvCxnSpPr>
            <a:cxnSpLocks/>
          </p:cNvCxnSpPr>
          <p:nvPr/>
        </p:nvCxnSpPr>
        <p:spPr>
          <a:xfrm flipV="1">
            <a:off x="3227936" y="2593947"/>
            <a:ext cx="134" cy="94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864B45B-A3AC-81BA-0DED-6CB2ED9C79A2}"/>
              </a:ext>
            </a:extLst>
          </p:cNvPr>
          <p:cNvCxnSpPr>
            <a:cxnSpLocks/>
          </p:cNvCxnSpPr>
          <p:nvPr/>
        </p:nvCxnSpPr>
        <p:spPr>
          <a:xfrm flipH="1" flipV="1">
            <a:off x="4390949" y="2593947"/>
            <a:ext cx="51" cy="82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8C8031B-C48A-68B3-DFE9-2C80EAF4AF9A}"/>
              </a:ext>
            </a:extLst>
          </p:cNvPr>
          <p:cNvCxnSpPr>
            <a:cxnSpLocks/>
          </p:cNvCxnSpPr>
          <p:nvPr/>
        </p:nvCxnSpPr>
        <p:spPr>
          <a:xfrm>
            <a:off x="3770203" y="1161879"/>
            <a:ext cx="78419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DFE68358-2922-EE49-2930-D294350942BE}"/>
              </a:ext>
            </a:extLst>
          </p:cNvPr>
          <p:cNvSpPr/>
          <p:nvPr/>
        </p:nvSpPr>
        <p:spPr>
          <a:xfrm>
            <a:off x="3037219" y="990274"/>
            <a:ext cx="725612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Asesoría Legal  </a:t>
            </a:r>
            <a:endParaRPr lang="es-CO" sz="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D5DC780-E126-2484-EE80-E2219BDF0604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3832113" y="1381726"/>
            <a:ext cx="17059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: esquinas superiores redondeadas 61">
            <a:extLst>
              <a:ext uri="{FF2B5EF4-FFF2-40B4-BE49-F238E27FC236}">
                <a16:creationId xmlns:a16="http://schemas.microsoft.com/office/drawing/2014/main" id="{C7BD148D-C5DB-B199-476D-B84336ABC2AC}"/>
              </a:ext>
            </a:extLst>
          </p:cNvPr>
          <p:cNvSpPr/>
          <p:nvPr/>
        </p:nvSpPr>
        <p:spPr>
          <a:xfrm>
            <a:off x="7918867" y="2562395"/>
            <a:ext cx="618716" cy="31397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Director Innovaciones 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7E5CD7D2-0472-A278-0814-7B58304A37F1}"/>
              </a:ext>
            </a:extLst>
          </p:cNvPr>
          <p:cNvSpPr/>
          <p:nvPr/>
        </p:nvSpPr>
        <p:spPr>
          <a:xfrm>
            <a:off x="4653635" y="3609110"/>
            <a:ext cx="671243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Analistas Operativos </a:t>
            </a:r>
            <a:endParaRPr lang="es-CO" sz="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3D88837-8D20-4E11-6854-6418CCB9A9FA}"/>
              </a:ext>
            </a:extLst>
          </p:cNvPr>
          <p:cNvSpPr/>
          <p:nvPr/>
        </p:nvSpPr>
        <p:spPr>
          <a:xfrm>
            <a:off x="6334706" y="1390215"/>
            <a:ext cx="725612" cy="2160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Oficial de cumplimiento   </a:t>
            </a:r>
            <a:endParaRPr lang="es-CO" sz="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DA960FE1-CF14-62AE-38C3-3D10F9B7D3A3}"/>
              </a:ext>
            </a:extLst>
          </p:cNvPr>
          <p:cNvCxnSpPr>
            <a:cxnSpLocks/>
          </p:cNvCxnSpPr>
          <p:nvPr/>
        </p:nvCxnSpPr>
        <p:spPr>
          <a:xfrm flipH="1">
            <a:off x="4544806" y="1528235"/>
            <a:ext cx="1782890" cy="3125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C6803355-8BAC-01B7-E878-0C790B10538B}"/>
              </a:ext>
            </a:extLst>
          </p:cNvPr>
          <p:cNvSpPr/>
          <p:nvPr/>
        </p:nvSpPr>
        <p:spPr>
          <a:xfrm>
            <a:off x="6370342" y="3082856"/>
            <a:ext cx="554767" cy="36997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2060"/>
                </a:solidFill>
                <a:latin typeface="Arial Narrow" panose="020B0606020202030204" pitchFamily="34" charset="0"/>
              </a:rPr>
              <a:t>Coordinado Técnico  </a:t>
            </a:r>
            <a:endParaRPr lang="es-CO" sz="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6CC41CAC-AC8B-3ED2-C127-F480D218880C}"/>
              </a:ext>
            </a:extLst>
          </p:cNvPr>
          <p:cNvCxnSpPr>
            <a:cxnSpLocks/>
            <a:endCxn id="60" idx="2"/>
          </p:cNvCxnSpPr>
          <p:nvPr/>
        </p:nvCxnSpPr>
        <p:spPr>
          <a:xfrm>
            <a:off x="797151" y="2527800"/>
            <a:ext cx="150268" cy="19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1D898E8F-4839-C021-3FC5-054BE5D83B03}"/>
              </a:ext>
            </a:extLst>
          </p:cNvPr>
          <p:cNvSpPr/>
          <p:nvPr/>
        </p:nvSpPr>
        <p:spPr>
          <a:xfrm>
            <a:off x="3169892" y="3435299"/>
            <a:ext cx="554712" cy="27016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600" dirty="0">
                <a:solidFill>
                  <a:schemeClr val="tx2"/>
                </a:solidFill>
                <a:latin typeface="Arial Narrow" panose="020B0606020202030204" pitchFamily="34" charset="0"/>
              </a:rPr>
              <a:t>Analista Comercial </a:t>
            </a:r>
          </a:p>
        </p:txBody>
      </p:sp>
      <p:sp>
        <p:nvSpPr>
          <p:cNvPr id="40" name="Abrir corchete 39">
            <a:extLst>
              <a:ext uri="{FF2B5EF4-FFF2-40B4-BE49-F238E27FC236}">
                <a16:creationId xmlns:a16="http://schemas.microsoft.com/office/drawing/2014/main" id="{E31B08F0-26CB-D5C0-88F7-2DB07C9B3416}"/>
              </a:ext>
            </a:extLst>
          </p:cNvPr>
          <p:cNvSpPr/>
          <p:nvPr/>
        </p:nvSpPr>
        <p:spPr>
          <a:xfrm rot="5400000">
            <a:off x="8127001" y="1949334"/>
            <a:ext cx="144905" cy="120063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D1E4338E-5991-0444-A080-B5C7317983E1}"/>
              </a:ext>
            </a:extLst>
          </p:cNvPr>
          <p:cNvCxnSpPr>
            <a:cxnSpLocks/>
            <a:stCxn id="67" idx="1"/>
            <a:endCxn id="62" idx="3"/>
          </p:cNvCxnSpPr>
          <p:nvPr/>
        </p:nvCxnSpPr>
        <p:spPr>
          <a:xfrm>
            <a:off x="8224487" y="2405675"/>
            <a:ext cx="3738" cy="15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ángulo: esquinas superiores redondeadas 55">
            <a:extLst>
              <a:ext uri="{FF2B5EF4-FFF2-40B4-BE49-F238E27FC236}">
                <a16:creationId xmlns:a16="http://schemas.microsoft.com/office/drawing/2014/main" id="{19F54764-C206-17E5-36C4-EFE625AD22B2}"/>
              </a:ext>
            </a:extLst>
          </p:cNvPr>
          <p:cNvSpPr/>
          <p:nvPr/>
        </p:nvSpPr>
        <p:spPr>
          <a:xfrm>
            <a:off x="7226700" y="2562191"/>
            <a:ext cx="618716" cy="31397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Director de Operaciones </a:t>
            </a:r>
          </a:p>
        </p:txBody>
      </p:sp>
      <p:sp>
        <p:nvSpPr>
          <p:cNvPr id="64" name="Rectángulo: esquinas superiores redondeadas 63">
            <a:extLst>
              <a:ext uri="{FF2B5EF4-FFF2-40B4-BE49-F238E27FC236}">
                <a16:creationId xmlns:a16="http://schemas.microsoft.com/office/drawing/2014/main" id="{F48C3507-94D9-BB4D-197D-B5098D86C834}"/>
              </a:ext>
            </a:extLst>
          </p:cNvPr>
          <p:cNvSpPr/>
          <p:nvPr/>
        </p:nvSpPr>
        <p:spPr>
          <a:xfrm>
            <a:off x="8588419" y="2558482"/>
            <a:ext cx="524344" cy="31397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Director de gestión  riesgos</a:t>
            </a:r>
            <a:endParaRPr lang="es-CO" sz="6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658F9E8C-F7CA-F6E5-0046-19F8E96E3894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8210239" y="1654114"/>
            <a:ext cx="0" cy="1265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37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8931</TotalTime>
  <Words>265</Words>
  <Application>Microsoft Office PowerPoint</Application>
  <PresentationFormat>Presentación en pantalla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Direccion SIG</dc:creator>
  <cp:lastModifiedBy>Sistemas Andiseg Ltda</cp:lastModifiedBy>
  <cp:revision>120</cp:revision>
  <cp:lastPrinted>2024-11-19T20:01:29Z</cp:lastPrinted>
  <dcterms:modified xsi:type="dcterms:W3CDTF">2025-07-18T20:52:14Z</dcterms:modified>
</cp:coreProperties>
</file>