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 lvl="0">
      <a:defRPr lang="es-CO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43" autoAdjust="0"/>
  </p:normalViewPr>
  <p:slideViewPr>
    <p:cSldViewPr snapToGrid="0">
      <p:cViewPr>
        <p:scale>
          <a:sx n="125" d="100"/>
          <a:sy n="125" d="100"/>
        </p:scale>
        <p:origin x="-522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9186AC-4B95-48B4-823F-EBE4D21F375F}" type="doc">
      <dgm:prSet loTypeId="urn:microsoft.com/office/officeart/2005/8/layout/cycle3" loCatId="cycle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es-CO"/>
        </a:p>
      </dgm:t>
    </dgm:pt>
    <dgm:pt modelId="{A3969558-0E60-4396-9142-538DAA49B97F}">
      <dgm:prSet phldrT="[Texto]" custT="1"/>
      <dgm:spPr/>
      <dgm:t>
        <a:bodyPr/>
        <a:lstStyle/>
        <a:p>
          <a:r>
            <a:rPr lang="es-MX" sz="800" dirty="0">
              <a:latin typeface="Arial Narrow" panose="020B0606020202030204" pitchFamily="34" charset="0"/>
            </a:rPr>
            <a:t>Entidades Gubernamentales</a:t>
          </a:r>
          <a:endParaRPr lang="es-CO" sz="800" dirty="0">
            <a:latin typeface="Arial Narrow" panose="020B0606020202030204" pitchFamily="34" charset="0"/>
          </a:endParaRPr>
        </a:p>
      </dgm:t>
    </dgm:pt>
    <dgm:pt modelId="{ABA31E41-AFAD-44FB-BD8A-BA83E9EE2DBE}" type="parTrans" cxnId="{86546993-3548-4F7D-9973-03C4D5F0840B}">
      <dgm:prSet/>
      <dgm:spPr/>
      <dgm:t>
        <a:bodyPr/>
        <a:lstStyle/>
        <a:p>
          <a:endParaRPr lang="es-CO" sz="800">
            <a:solidFill>
              <a:schemeClr val="accent3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7FC92D1C-D30F-4CEC-AD20-63C1A536C4A8}" type="sibTrans" cxnId="{86546993-3548-4F7D-9973-03C4D5F0840B}">
      <dgm:prSet/>
      <dgm:spPr/>
      <dgm:t>
        <a:bodyPr/>
        <a:lstStyle/>
        <a:p>
          <a:endParaRPr lang="es-CO" sz="800">
            <a:solidFill>
              <a:schemeClr val="accent3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5E2C27B9-6CFA-4EE8-9158-2CF2E4723365}">
      <dgm:prSet phldrT="[Texto]" custT="1"/>
      <dgm:spPr/>
      <dgm:t>
        <a:bodyPr/>
        <a:lstStyle/>
        <a:p>
          <a:r>
            <a:rPr lang="es-MX" sz="800" dirty="0">
              <a:latin typeface="Arial Narrow" panose="020B0606020202030204" pitchFamily="34" charset="0"/>
            </a:rPr>
            <a:t>Proveedores y contratistas</a:t>
          </a:r>
          <a:endParaRPr lang="es-CO" sz="800" dirty="0">
            <a:latin typeface="Arial Narrow" panose="020B0606020202030204" pitchFamily="34" charset="0"/>
          </a:endParaRPr>
        </a:p>
      </dgm:t>
    </dgm:pt>
    <dgm:pt modelId="{A8DAC35F-47DF-4F82-8E5D-A4361A7570F2}" type="parTrans" cxnId="{A8211DB7-16C2-4FFD-9C35-C5EC92882877}">
      <dgm:prSet/>
      <dgm:spPr/>
      <dgm:t>
        <a:bodyPr/>
        <a:lstStyle/>
        <a:p>
          <a:endParaRPr lang="es-CO" sz="800">
            <a:solidFill>
              <a:schemeClr val="accent3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9B4CC81C-4926-49AB-906C-146F65E8BB9F}" type="sibTrans" cxnId="{A8211DB7-16C2-4FFD-9C35-C5EC92882877}">
      <dgm:prSet/>
      <dgm:spPr/>
      <dgm:t>
        <a:bodyPr/>
        <a:lstStyle/>
        <a:p>
          <a:endParaRPr lang="es-CO" sz="800">
            <a:solidFill>
              <a:schemeClr val="accent3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75369682-0B76-4073-9327-8231170F9848}">
      <dgm:prSet phldrT="[Texto]" custT="1"/>
      <dgm:spPr/>
      <dgm:t>
        <a:bodyPr/>
        <a:lstStyle/>
        <a:p>
          <a:r>
            <a:rPr lang="es-MX" sz="800" dirty="0">
              <a:latin typeface="Arial Narrow" panose="020B0606020202030204" pitchFamily="34" charset="0"/>
            </a:rPr>
            <a:t>Clientes</a:t>
          </a:r>
          <a:endParaRPr lang="es-CO" sz="800" dirty="0">
            <a:latin typeface="Arial Narrow" panose="020B0606020202030204" pitchFamily="34" charset="0"/>
          </a:endParaRPr>
        </a:p>
      </dgm:t>
    </dgm:pt>
    <dgm:pt modelId="{CF16A01A-BB91-4189-95FA-9E758F35C10E}" type="parTrans" cxnId="{37B06AA4-2FA6-4B7F-BF6A-1237B7CBBD45}">
      <dgm:prSet/>
      <dgm:spPr/>
      <dgm:t>
        <a:bodyPr/>
        <a:lstStyle/>
        <a:p>
          <a:endParaRPr lang="es-CO" sz="800">
            <a:solidFill>
              <a:schemeClr val="accent3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0D9F4C47-2028-4987-AA61-D9A458A68483}" type="sibTrans" cxnId="{37B06AA4-2FA6-4B7F-BF6A-1237B7CBBD45}">
      <dgm:prSet/>
      <dgm:spPr/>
      <dgm:t>
        <a:bodyPr/>
        <a:lstStyle/>
        <a:p>
          <a:endParaRPr lang="es-CO" sz="800">
            <a:solidFill>
              <a:schemeClr val="accent3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26445F2C-7CA5-4C81-8FE0-4BE9744006FD}">
      <dgm:prSet phldrT="[Texto]" custT="1"/>
      <dgm:spPr/>
      <dgm:t>
        <a:bodyPr/>
        <a:lstStyle/>
        <a:p>
          <a:r>
            <a:rPr lang="es-MX" sz="800" dirty="0">
              <a:latin typeface="Arial Narrow" panose="020B0606020202030204" pitchFamily="34" charset="0"/>
            </a:rPr>
            <a:t>Comunidad y partes interesadas</a:t>
          </a:r>
          <a:endParaRPr lang="es-CO" sz="800" dirty="0">
            <a:latin typeface="Arial Narrow" panose="020B0606020202030204" pitchFamily="34" charset="0"/>
          </a:endParaRPr>
        </a:p>
      </dgm:t>
    </dgm:pt>
    <dgm:pt modelId="{0D36E94F-218D-482F-B409-247BCCAF34EA}" type="parTrans" cxnId="{4837E31C-18C3-4684-B3B8-3067FF8532B4}">
      <dgm:prSet/>
      <dgm:spPr/>
      <dgm:t>
        <a:bodyPr/>
        <a:lstStyle/>
        <a:p>
          <a:endParaRPr lang="es-CO" sz="800">
            <a:solidFill>
              <a:schemeClr val="accent3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D7441E3E-4788-45B5-A2CD-D69161555A84}" type="sibTrans" cxnId="{4837E31C-18C3-4684-B3B8-3067FF8532B4}">
      <dgm:prSet/>
      <dgm:spPr/>
      <dgm:t>
        <a:bodyPr/>
        <a:lstStyle/>
        <a:p>
          <a:endParaRPr lang="es-CO" sz="800">
            <a:solidFill>
              <a:schemeClr val="accent3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F6D2DB70-089E-4C0B-89C3-84C0CADF0FE7}" type="pres">
      <dgm:prSet presAssocID="{709186AC-4B95-48B4-823F-EBE4D21F375F}" presName="Name0" presStyleCnt="0">
        <dgm:presLayoutVars>
          <dgm:dir/>
          <dgm:resizeHandles val="exact"/>
        </dgm:presLayoutVars>
      </dgm:prSet>
      <dgm:spPr/>
    </dgm:pt>
    <dgm:pt modelId="{601E05ED-C373-4925-8C43-7A922ABA6A1A}" type="pres">
      <dgm:prSet presAssocID="{709186AC-4B95-48B4-823F-EBE4D21F375F}" presName="cycle" presStyleCnt="0"/>
      <dgm:spPr/>
    </dgm:pt>
    <dgm:pt modelId="{FF6E97E5-6288-43F6-B510-C520E3F636BC}" type="pres">
      <dgm:prSet presAssocID="{A3969558-0E60-4396-9142-538DAA49B97F}" presName="nodeFirstNode" presStyleLbl="node1" presStyleIdx="0" presStyleCnt="4">
        <dgm:presLayoutVars>
          <dgm:bulletEnabled val="1"/>
        </dgm:presLayoutVars>
      </dgm:prSet>
      <dgm:spPr/>
    </dgm:pt>
    <dgm:pt modelId="{91FD5D12-B576-47BB-845C-4B334ED5C172}" type="pres">
      <dgm:prSet presAssocID="{7FC92D1C-D30F-4CEC-AD20-63C1A536C4A8}" presName="sibTransFirstNode" presStyleLbl="bgShp" presStyleIdx="0" presStyleCnt="1"/>
      <dgm:spPr/>
    </dgm:pt>
    <dgm:pt modelId="{9E7B3A05-7FB5-4E98-B628-A5980CE7083C}" type="pres">
      <dgm:prSet presAssocID="{5E2C27B9-6CFA-4EE8-9158-2CF2E4723365}" presName="nodeFollowingNodes" presStyleLbl="node1" presStyleIdx="1" presStyleCnt="4">
        <dgm:presLayoutVars>
          <dgm:bulletEnabled val="1"/>
        </dgm:presLayoutVars>
      </dgm:prSet>
      <dgm:spPr/>
    </dgm:pt>
    <dgm:pt modelId="{8A8EB88A-94F5-4A94-AA29-50DDC0E6B148}" type="pres">
      <dgm:prSet presAssocID="{75369682-0B76-4073-9327-8231170F9848}" presName="nodeFollowingNodes" presStyleLbl="node1" presStyleIdx="2" presStyleCnt="4">
        <dgm:presLayoutVars>
          <dgm:bulletEnabled val="1"/>
        </dgm:presLayoutVars>
      </dgm:prSet>
      <dgm:spPr/>
    </dgm:pt>
    <dgm:pt modelId="{2A44BE8C-4094-4C70-A0BD-E7EEB29FB574}" type="pres">
      <dgm:prSet presAssocID="{26445F2C-7CA5-4C81-8FE0-4BE9744006FD}" presName="nodeFollowingNodes" presStyleLbl="node1" presStyleIdx="3" presStyleCnt="4">
        <dgm:presLayoutVars>
          <dgm:bulletEnabled val="1"/>
        </dgm:presLayoutVars>
      </dgm:prSet>
      <dgm:spPr/>
    </dgm:pt>
  </dgm:ptLst>
  <dgm:cxnLst>
    <dgm:cxn modelId="{ECFE5F09-422D-4B26-91F8-D3DE1424E2FD}" type="presOf" srcId="{5E2C27B9-6CFA-4EE8-9158-2CF2E4723365}" destId="{9E7B3A05-7FB5-4E98-B628-A5980CE7083C}" srcOrd="0" destOrd="0" presId="urn:microsoft.com/office/officeart/2005/8/layout/cycle3"/>
    <dgm:cxn modelId="{6F7C8411-EAE1-4E43-9FAA-C85712B6C4F3}" type="presOf" srcId="{7FC92D1C-D30F-4CEC-AD20-63C1A536C4A8}" destId="{91FD5D12-B576-47BB-845C-4B334ED5C172}" srcOrd="0" destOrd="0" presId="urn:microsoft.com/office/officeart/2005/8/layout/cycle3"/>
    <dgm:cxn modelId="{4837E31C-18C3-4684-B3B8-3067FF8532B4}" srcId="{709186AC-4B95-48B4-823F-EBE4D21F375F}" destId="{26445F2C-7CA5-4C81-8FE0-4BE9744006FD}" srcOrd="3" destOrd="0" parTransId="{0D36E94F-218D-482F-B409-247BCCAF34EA}" sibTransId="{D7441E3E-4788-45B5-A2CD-D69161555A84}"/>
    <dgm:cxn modelId="{E23F6F27-7505-4D0B-814D-B0EFA8FF2558}" type="presOf" srcId="{75369682-0B76-4073-9327-8231170F9848}" destId="{8A8EB88A-94F5-4A94-AA29-50DDC0E6B148}" srcOrd="0" destOrd="0" presId="urn:microsoft.com/office/officeart/2005/8/layout/cycle3"/>
    <dgm:cxn modelId="{5846BA68-AF92-432C-9337-6C6F07A0133F}" type="presOf" srcId="{709186AC-4B95-48B4-823F-EBE4D21F375F}" destId="{F6D2DB70-089E-4C0B-89C3-84C0CADF0FE7}" srcOrd="0" destOrd="0" presId="urn:microsoft.com/office/officeart/2005/8/layout/cycle3"/>
    <dgm:cxn modelId="{9748C453-BEE0-43BE-9B39-26BFAB71EEB3}" type="presOf" srcId="{26445F2C-7CA5-4C81-8FE0-4BE9744006FD}" destId="{2A44BE8C-4094-4C70-A0BD-E7EEB29FB574}" srcOrd="0" destOrd="0" presId="urn:microsoft.com/office/officeart/2005/8/layout/cycle3"/>
    <dgm:cxn modelId="{86546993-3548-4F7D-9973-03C4D5F0840B}" srcId="{709186AC-4B95-48B4-823F-EBE4D21F375F}" destId="{A3969558-0E60-4396-9142-538DAA49B97F}" srcOrd="0" destOrd="0" parTransId="{ABA31E41-AFAD-44FB-BD8A-BA83E9EE2DBE}" sibTransId="{7FC92D1C-D30F-4CEC-AD20-63C1A536C4A8}"/>
    <dgm:cxn modelId="{37B06AA4-2FA6-4B7F-BF6A-1237B7CBBD45}" srcId="{709186AC-4B95-48B4-823F-EBE4D21F375F}" destId="{75369682-0B76-4073-9327-8231170F9848}" srcOrd="2" destOrd="0" parTransId="{CF16A01A-BB91-4189-95FA-9E758F35C10E}" sibTransId="{0D9F4C47-2028-4987-AA61-D9A458A68483}"/>
    <dgm:cxn modelId="{A8211DB7-16C2-4FFD-9C35-C5EC92882877}" srcId="{709186AC-4B95-48B4-823F-EBE4D21F375F}" destId="{5E2C27B9-6CFA-4EE8-9158-2CF2E4723365}" srcOrd="1" destOrd="0" parTransId="{A8DAC35F-47DF-4F82-8E5D-A4361A7570F2}" sibTransId="{9B4CC81C-4926-49AB-906C-146F65E8BB9F}"/>
    <dgm:cxn modelId="{F87A39C5-AE1F-46DC-A184-B161D55E6221}" type="presOf" srcId="{A3969558-0E60-4396-9142-538DAA49B97F}" destId="{FF6E97E5-6288-43F6-B510-C520E3F636BC}" srcOrd="0" destOrd="0" presId="urn:microsoft.com/office/officeart/2005/8/layout/cycle3"/>
    <dgm:cxn modelId="{534550E6-CB97-42EB-B086-D94C47B4AF1F}" type="presParOf" srcId="{F6D2DB70-089E-4C0B-89C3-84C0CADF0FE7}" destId="{601E05ED-C373-4925-8C43-7A922ABA6A1A}" srcOrd="0" destOrd="0" presId="urn:microsoft.com/office/officeart/2005/8/layout/cycle3"/>
    <dgm:cxn modelId="{C7E618FD-AF82-48E6-931D-F8B6CF7F0909}" type="presParOf" srcId="{601E05ED-C373-4925-8C43-7A922ABA6A1A}" destId="{FF6E97E5-6288-43F6-B510-C520E3F636BC}" srcOrd="0" destOrd="0" presId="urn:microsoft.com/office/officeart/2005/8/layout/cycle3"/>
    <dgm:cxn modelId="{8D779913-04B3-444B-8984-5E510668F80D}" type="presParOf" srcId="{601E05ED-C373-4925-8C43-7A922ABA6A1A}" destId="{91FD5D12-B576-47BB-845C-4B334ED5C172}" srcOrd="1" destOrd="0" presId="urn:microsoft.com/office/officeart/2005/8/layout/cycle3"/>
    <dgm:cxn modelId="{26856C0B-C547-4173-B83F-BAD2C2C35489}" type="presParOf" srcId="{601E05ED-C373-4925-8C43-7A922ABA6A1A}" destId="{9E7B3A05-7FB5-4E98-B628-A5980CE7083C}" srcOrd="2" destOrd="0" presId="urn:microsoft.com/office/officeart/2005/8/layout/cycle3"/>
    <dgm:cxn modelId="{C09DFE5F-063B-434E-8442-D20FB85601E2}" type="presParOf" srcId="{601E05ED-C373-4925-8C43-7A922ABA6A1A}" destId="{8A8EB88A-94F5-4A94-AA29-50DDC0E6B148}" srcOrd="3" destOrd="0" presId="urn:microsoft.com/office/officeart/2005/8/layout/cycle3"/>
    <dgm:cxn modelId="{CB98A10D-D752-4D3B-B0D1-0549C9F08D07}" type="presParOf" srcId="{601E05ED-C373-4925-8C43-7A922ABA6A1A}" destId="{2A44BE8C-4094-4C70-A0BD-E7EEB29FB574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FD5D12-B576-47BB-845C-4B334ED5C172}">
      <dsp:nvSpPr>
        <dsp:cNvPr id="0" name=""/>
        <dsp:cNvSpPr/>
      </dsp:nvSpPr>
      <dsp:spPr>
        <a:xfrm>
          <a:off x="524170" y="-7905"/>
          <a:ext cx="1711109" cy="1711109"/>
        </a:xfrm>
        <a:prstGeom prst="circularArrow">
          <a:avLst>
            <a:gd name="adj1" fmla="val 4668"/>
            <a:gd name="adj2" fmla="val 272909"/>
            <a:gd name="adj3" fmla="val 13408589"/>
            <a:gd name="adj4" fmla="val 17650476"/>
            <a:gd name="adj5" fmla="val 4847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F6E97E5-6288-43F6-B510-C520E3F636BC}">
      <dsp:nvSpPr>
        <dsp:cNvPr id="0" name=""/>
        <dsp:cNvSpPr/>
      </dsp:nvSpPr>
      <dsp:spPr>
        <a:xfrm>
          <a:off x="898707" y="572"/>
          <a:ext cx="962035" cy="48101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>
              <a:latin typeface="Arial Narrow" panose="020B0606020202030204" pitchFamily="34" charset="0"/>
            </a:rPr>
            <a:t>Entidades Gubernamentales</a:t>
          </a:r>
          <a:endParaRPr lang="es-CO" sz="800" kern="1200" dirty="0">
            <a:latin typeface="Arial Narrow" panose="020B0606020202030204" pitchFamily="34" charset="0"/>
          </a:endParaRPr>
        </a:p>
      </dsp:txBody>
      <dsp:txXfrm>
        <a:off x="922188" y="24053"/>
        <a:ext cx="915073" cy="434055"/>
      </dsp:txXfrm>
    </dsp:sp>
    <dsp:sp modelId="{9E7B3A05-7FB5-4E98-B628-A5980CE7083C}">
      <dsp:nvSpPr>
        <dsp:cNvPr id="0" name=""/>
        <dsp:cNvSpPr/>
      </dsp:nvSpPr>
      <dsp:spPr>
        <a:xfrm>
          <a:off x="1513109" y="614974"/>
          <a:ext cx="962035" cy="48101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>
              <a:latin typeface="Arial Narrow" panose="020B0606020202030204" pitchFamily="34" charset="0"/>
            </a:rPr>
            <a:t>Proveedores y contratistas</a:t>
          </a:r>
          <a:endParaRPr lang="es-CO" sz="800" kern="1200" dirty="0">
            <a:latin typeface="Arial Narrow" panose="020B0606020202030204" pitchFamily="34" charset="0"/>
          </a:endParaRPr>
        </a:p>
      </dsp:txBody>
      <dsp:txXfrm>
        <a:off x="1536590" y="638455"/>
        <a:ext cx="915073" cy="434055"/>
      </dsp:txXfrm>
    </dsp:sp>
    <dsp:sp modelId="{8A8EB88A-94F5-4A94-AA29-50DDC0E6B148}">
      <dsp:nvSpPr>
        <dsp:cNvPr id="0" name=""/>
        <dsp:cNvSpPr/>
      </dsp:nvSpPr>
      <dsp:spPr>
        <a:xfrm>
          <a:off x="898707" y="1229376"/>
          <a:ext cx="962035" cy="48101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>
              <a:latin typeface="Arial Narrow" panose="020B0606020202030204" pitchFamily="34" charset="0"/>
            </a:rPr>
            <a:t>Clientes</a:t>
          </a:r>
          <a:endParaRPr lang="es-CO" sz="800" kern="1200" dirty="0">
            <a:latin typeface="Arial Narrow" panose="020B0606020202030204" pitchFamily="34" charset="0"/>
          </a:endParaRPr>
        </a:p>
      </dsp:txBody>
      <dsp:txXfrm>
        <a:off x="922188" y="1252857"/>
        <a:ext cx="915073" cy="434055"/>
      </dsp:txXfrm>
    </dsp:sp>
    <dsp:sp modelId="{2A44BE8C-4094-4C70-A0BD-E7EEB29FB574}">
      <dsp:nvSpPr>
        <dsp:cNvPr id="0" name=""/>
        <dsp:cNvSpPr/>
      </dsp:nvSpPr>
      <dsp:spPr>
        <a:xfrm>
          <a:off x="284306" y="614974"/>
          <a:ext cx="962035" cy="48101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>
              <a:latin typeface="Arial Narrow" panose="020B0606020202030204" pitchFamily="34" charset="0"/>
            </a:rPr>
            <a:t>Comunidad y partes interesadas</a:t>
          </a:r>
          <a:endParaRPr lang="es-CO" sz="800" kern="1200" dirty="0">
            <a:latin typeface="Arial Narrow" panose="020B0606020202030204" pitchFamily="34" charset="0"/>
          </a:endParaRPr>
        </a:p>
      </dsp:txBody>
      <dsp:txXfrm>
        <a:off x="307787" y="638455"/>
        <a:ext cx="915073" cy="434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4CCEF-72A9-4E17-88E2-ED8DC8C33DBC}" type="datetimeFigureOut">
              <a:rPr lang="es-ES" smtClean="0"/>
              <a:t>02/06/2023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79976-B1E5-4632-AD23-A8012B9A570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2983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79976-B1E5-4632-AD23-A8012B9A5708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9835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0057-0B78-4DC5-81CD-5B15F5B9E771}" type="datetimeFigureOut">
              <a:rPr lang="es-CO" smtClean="0"/>
              <a:pPr/>
              <a:t>2/06/2023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1C489-666F-4E8A-86D8-0E7C1691AA5E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90039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0057-0B78-4DC5-81CD-5B15F5B9E771}" type="datetimeFigureOut">
              <a:rPr lang="es-CO" smtClean="0"/>
              <a:pPr/>
              <a:t>2/06/2023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1C489-666F-4E8A-86D8-0E7C1691AA5E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03709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0057-0B78-4DC5-81CD-5B15F5B9E771}" type="datetimeFigureOut">
              <a:rPr lang="es-CO" smtClean="0"/>
              <a:pPr/>
              <a:t>2/06/2023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1C489-666F-4E8A-86D8-0E7C1691AA5E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9035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0057-0B78-4DC5-81CD-5B15F5B9E771}" type="datetimeFigureOut">
              <a:rPr lang="es-CO" smtClean="0"/>
              <a:pPr/>
              <a:t>2/06/2023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1C489-666F-4E8A-86D8-0E7C1691AA5E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74445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0057-0B78-4DC5-81CD-5B15F5B9E771}" type="datetimeFigureOut">
              <a:rPr lang="es-CO" smtClean="0"/>
              <a:pPr/>
              <a:t>2/06/2023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1C489-666F-4E8A-86D8-0E7C1691AA5E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23322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0057-0B78-4DC5-81CD-5B15F5B9E771}" type="datetimeFigureOut">
              <a:rPr lang="es-CO" smtClean="0"/>
              <a:pPr/>
              <a:t>2/06/2023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1C489-666F-4E8A-86D8-0E7C1691AA5E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24488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0057-0B78-4DC5-81CD-5B15F5B9E771}" type="datetimeFigureOut">
              <a:rPr lang="es-CO" smtClean="0"/>
              <a:pPr/>
              <a:t>2/06/2023</a:t>
            </a:fld>
            <a:endParaRPr lang="es-CO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1C489-666F-4E8A-86D8-0E7C1691AA5E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01955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0057-0B78-4DC5-81CD-5B15F5B9E771}" type="datetimeFigureOut">
              <a:rPr lang="es-CO" smtClean="0"/>
              <a:pPr/>
              <a:t>2/06/2023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1C489-666F-4E8A-86D8-0E7C1691AA5E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5284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0057-0B78-4DC5-81CD-5B15F5B9E771}" type="datetimeFigureOut">
              <a:rPr lang="es-CO" smtClean="0"/>
              <a:pPr/>
              <a:t>2/06/2023</a:t>
            </a:fld>
            <a:endParaRPr lang="es-CO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1C489-666F-4E8A-86D8-0E7C1691AA5E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59402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0057-0B78-4DC5-81CD-5B15F5B9E771}" type="datetimeFigureOut">
              <a:rPr lang="es-CO" smtClean="0"/>
              <a:pPr/>
              <a:t>2/06/2023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1C489-666F-4E8A-86D8-0E7C1691AA5E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15983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0057-0B78-4DC5-81CD-5B15F5B9E771}" type="datetimeFigureOut">
              <a:rPr lang="es-CO" smtClean="0"/>
              <a:pPr/>
              <a:t>2/06/2023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1C489-666F-4E8A-86D8-0E7C1691AA5E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95857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40057-0B78-4DC5-81CD-5B15F5B9E771}" type="datetimeFigureOut">
              <a:rPr lang="es-CO" smtClean="0"/>
              <a:pPr/>
              <a:t>2/06/2023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1C489-666F-4E8A-86D8-0E7C1691AA5E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39050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jpe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2" name="Conector recto 181">
            <a:extLst>
              <a:ext uri="{FF2B5EF4-FFF2-40B4-BE49-F238E27FC236}">
                <a16:creationId xmlns:a16="http://schemas.microsoft.com/office/drawing/2014/main" id="{ECB2AF1A-8CEE-4A29-9D6F-E3C163DF240B}"/>
              </a:ext>
            </a:extLst>
          </p:cNvPr>
          <p:cNvCxnSpPr>
            <a:cxnSpLocks/>
          </p:cNvCxnSpPr>
          <p:nvPr/>
        </p:nvCxnSpPr>
        <p:spPr>
          <a:xfrm flipV="1">
            <a:off x="8797449" y="1357342"/>
            <a:ext cx="20909" cy="12166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ector recto 215">
            <a:extLst>
              <a:ext uri="{FF2B5EF4-FFF2-40B4-BE49-F238E27FC236}">
                <a16:creationId xmlns:a16="http://schemas.microsoft.com/office/drawing/2014/main" id="{DEE68EEB-A32D-4726-9C8A-F7F5556C4E93}"/>
              </a:ext>
            </a:extLst>
          </p:cNvPr>
          <p:cNvCxnSpPr>
            <a:cxnSpLocks/>
          </p:cNvCxnSpPr>
          <p:nvPr/>
        </p:nvCxnSpPr>
        <p:spPr>
          <a:xfrm flipV="1">
            <a:off x="8157777" y="1348086"/>
            <a:ext cx="20909" cy="12166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ector recto 184">
            <a:extLst>
              <a:ext uri="{FF2B5EF4-FFF2-40B4-BE49-F238E27FC236}">
                <a16:creationId xmlns:a16="http://schemas.microsoft.com/office/drawing/2014/main" id="{7572376A-C833-4F7B-8E6D-F2AAF29E2838}"/>
              </a:ext>
            </a:extLst>
          </p:cNvPr>
          <p:cNvCxnSpPr>
            <a:cxnSpLocks/>
          </p:cNvCxnSpPr>
          <p:nvPr/>
        </p:nvCxnSpPr>
        <p:spPr>
          <a:xfrm flipH="1" flipV="1">
            <a:off x="4092089" y="1705761"/>
            <a:ext cx="19244" cy="987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Abrir corchete 135">
            <a:extLst>
              <a:ext uri="{FF2B5EF4-FFF2-40B4-BE49-F238E27FC236}">
                <a16:creationId xmlns:a16="http://schemas.microsoft.com/office/drawing/2014/main" id="{E166F595-4057-47B6-BD22-C69F1753DEBE}"/>
              </a:ext>
            </a:extLst>
          </p:cNvPr>
          <p:cNvSpPr/>
          <p:nvPr/>
        </p:nvSpPr>
        <p:spPr>
          <a:xfrm>
            <a:off x="7138751" y="2483847"/>
            <a:ext cx="123453" cy="4035862"/>
          </a:xfrm>
          <a:prstGeom prst="leftBracke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cxnSp>
        <p:nvCxnSpPr>
          <p:cNvPr id="155" name="Conector recto 154">
            <a:extLst>
              <a:ext uri="{FF2B5EF4-FFF2-40B4-BE49-F238E27FC236}">
                <a16:creationId xmlns:a16="http://schemas.microsoft.com/office/drawing/2014/main" id="{159D9CF1-9048-454F-B96D-F2DF1D838CA0}"/>
              </a:ext>
            </a:extLst>
          </p:cNvPr>
          <p:cNvCxnSpPr>
            <a:cxnSpLocks/>
            <a:stCxn id="69" idx="0"/>
          </p:cNvCxnSpPr>
          <p:nvPr/>
        </p:nvCxnSpPr>
        <p:spPr>
          <a:xfrm flipV="1">
            <a:off x="489786" y="1707741"/>
            <a:ext cx="31421" cy="949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ector recto 189">
            <a:extLst>
              <a:ext uri="{FF2B5EF4-FFF2-40B4-BE49-F238E27FC236}">
                <a16:creationId xmlns:a16="http://schemas.microsoft.com/office/drawing/2014/main" id="{C06A51D1-EE4C-422E-A1C4-A2FD4F161416}"/>
              </a:ext>
            </a:extLst>
          </p:cNvPr>
          <p:cNvCxnSpPr>
            <a:cxnSpLocks/>
          </p:cNvCxnSpPr>
          <p:nvPr/>
        </p:nvCxnSpPr>
        <p:spPr>
          <a:xfrm flipH="1">
            <a:off x="3688661" y="1484784"/>
            <a:ext cx="1434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B20B278C-0238-470F-9EDC-D04299B2E815}"/>
              </a:ext>
            </a:extLst>
          </p:cNvPr>
          <p:cNvCxnSpPr>
            <a:cxnSpLocks/>
            <a:endCxn id="4" idx="2"/>
          </p:cNvCxnSpPr>
          <p:nvPr/>
        </p:nvCxnSpPr>
        <p:spPr>
          <a:xfrm flipV="1">
            <a:off x="4572000" y="1052736"/>
            <a:ext cx="7447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ector recto 169">
            <a:extLst>
              <a:ext uri="{FF2B5EF4-FFF2-40B4-BE49-F238E27FC236}">
                <a16:creationId xmlns:a16="http://schemas.microsoft.com/office/drawing/2014/main" id="{6458717B-BF2F-4BD5-9F31-94F922256F78}"/>
              </a:ext>
            </a:extLst>
          </p:cNvPr>
          <p:cNvCxnSpPr>
            <a:cxnSpLocks/>
          </p:cNvCxnSpPr>
          <p:nvPr/>
        </p:nvCxnSpPr>
        <p:spPr>
          <a:xfrm flipV="1">
            <a:off x="1284987" y="1668720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recto 168">
            <a:extLst>
              <a:ext uri="{FF2B5EF4-FFF2-40B4-BE49-F238E27FC236}">
                <a16:creationId xmlns:a16="http://schemas.microsoft.com/office/drawing/2014/main" id="{C40852F8-3003-4AE9-B1DC-F5147E375274}"/>
              </a:ext>
            </a:extLst>
          </p:cNvPr>
          <p:cNvCxnSpPr>
            <a:cxnSpLocks/>
          </p:cNvCxnSpPr>
          <p:nvPr/>
        </p:nvCxnSpPr>
        <p:spPr>
          <a:xfrm rot="60000" flipH="1" flipV="1">
            <a:off x="2068782" y="1707593"/>
            <a:ext cx="11397" cy="962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ector recto 166">
            <a:extLst>
              <a:ext uri="{FF2B5EF4-FFF2-40B4-BE49-F238E27FC236}">
                <a16:creationId xmlns:a16="http://schemas.microsoft.com/office/drawing/2014/main" id="{7572376A-C833-4F7B-8E6D-F2AAF29E2838}"/>
              </a:ext>
            </a:extLst>
          </p:cNvPr>
          <p:cNvCxnSpPr>
            <a:cxnSpLocks/>
          </p:cNvCxnSpPr>
          <p:nvPr/>
        </p:nvCxnSpPr>
        <p:spPr>
          <a:xfrm flipV="1">
            <a:off x="3418028" y="1701274"/>
            <a:ext cx="1844" cy="979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 recto 163">
            <a:extLst>
              <a:ext uri="{FF2B5EF4-FFF2-40B4-BE49-F238E27FC236}">
                <a16:creationId xmlns:a16="http://schemas.microsoft.com/office/drawing/2014/main" id="{891EAC48-E7DB-4836-8B3D-083EE9AD382A}"/>
              </a:ext>
            </a:extLst>
          </p:cNvPr>
          <p:cNvCxnSpPr>
            <a:cxnSpLocks/>
          </p:cNvCxnSpPr>
          <p:nvPr/>
        </p:nvCxnSpPr>
        <p:spPr>
          <a:xfrm flipV="1">
            <a:off x="4975491" y="1694608"/>
            <a:ext cx="0" cy="942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ector recto 155">
            <a:extLst>
              <a:ext uri="{FF2B5EF4-FFF2-40B4-BE49-F238E27FC236}">
                <a16:creationId xmlns:a16="http://schemas.microsoft.com/office/drawing/2014/main" id="{84E1D8F8-16EC-490A-AA76-F1CA56436515}"/>
              </a:ext>
            </a:extLst>
          </p:cNvPr>
          <p:cNvCxnSpPr>
            <a:cxnSpLocks/>
          </p:cNvCxnSpPr>
          <p:nvPr/>
        </p:nvCxnSpPr>
        <p:spPr>
          <a:xfrm flipV="1">
            <a:off x="5868662" y="1593684"/>
            <a:ext cx="2403" cy="971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E4E4C56E-3D72-4016-90CB-2256FF28C0D3}"/>
              </a:ext>
            </a:extLst>
          </p:cNvPr>
          <p:cNvCxnSpPr>
            <a:cxnSpLocks/>
            <a:stCxn id="20" idx="3"/>
          </p:cNvCxnSpPr>
          <p:nvPr/>
        </p:nvCxnSpPr>
        <p:spPr>
          <a:xfrm flipV="1">
            <a:off x="5154837" y="1357342"/>
            <a:ext cx="3672077" cy="24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139B9034-4030-4317-B2FA-B45FA1175155}"/>
              </a:ext>
            </a:extLst>
          </p:cNvPr>
          <p:cNvSpPr/>
          <p:nvPr/>
        </p:nvSpPr>
        <p:spPr>
          <a:xfrm>
            <a:off x="4183403" y="836712"/>
            <a:ext cx="792088" cy="21602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700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Junta de socios</a:t>
            </a:r>
            <a:endParaRPr lang="es-CO" sz="700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F4641E74-CDCB-4651-99B8-D81FBA7588F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56" t="1429" r="36617" b="87197"/>
          <a:stretch/>
        </p:blipFill>
        <p:spPr>
          <a:xfrm>
            <a:off x="3437653" y="228940"/>
            <a:ext cx="2268693" cy="50604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F7C2DA81-D04D-4096-A048-DB950CB0519F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6232" y="262387"/>
            <a:ext cx="711099" cy="596489"/>
          </a:xfrm>
          <a:prstGeom prst="rect">
            <a:avLst/>
          </a:prstGeom>
        </p:spPr>
      </p:pic>
      <p:sp>
        <p:nvSpPr>
          <p:cNvPr id="19" name="Rectángulo: esquinas redondeadas 18">
            <a:extLst>
              <a:ext uri="{FF2B5EF4-FFF2-40B4-BE49-F238E27FC236}">
                <a16:creationId xmlns:a16="http://schemas.microsoft.com/office/drawing/2014/main" id="{F2E5E665-7DF8-4111-B2BA-052ABFC9F8CA}"/>
              </a:ext>
            </a:extLst>
          </p:cNvPr>
          <p:cNvSpPr/>
          <p:nvPr/>
        </p:nvSpPr>
        <p:spPr>
          <a:xfrm>
            <a:off x="5465156" y="1039051"/>
            <a:ext cx="725612" cy="21602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7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Revisor fiscal - 24112</a:t>
            </a:r>
            <a:endParaRPr lang="es-CO" sz="7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5472C802-5F6E-4156-BC74-B3BB66C15817}"/>
              </a:ext>
            </a:extLst>
          </p:cNvPr>
          <p:cNvSpPr/>
          <p:nvPr/>
        </p:nvSpPr>
        <p:spPr>
          <a:xfrm>
            <a:off x="4002709" y="1273714"/>
            <a:ext cx="1152128" cy="21602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b="1" i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Gerencia General - 11200</a:t>
            </a:r>
            <a:endParaRPr lang="es-CO" sz="700" b="1" i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A3CB0A1-B84B-424E-ACCF-AAEEB2209E92}"/>
              </a:ext>
            </a:extLst>
          </p:cNvPr>
          <p:cNvCxnSpPr>
            <a:cxnSpLocks/>
          </p:cNvCxnSpPr>
          <p:nvPr/>
        </p:nvCxnSpPr>
        <p:spPr>
          <a:xfrm>
            <a:off x="530220" y="1701416"/>
            <a:ext cx="4442408" cy="6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ángulo: esquinas redondeadas 41">
            <a:extLst>
              <a:ext uri="{FF2B5EF4-FFF2-40B4-BE49-F238E27FC236}">
                <a16:creationId xmlns:a16="http://schemas.microsoft.com/office/drawing/2014/main" id="{A75C56A5-DE34-44FD-A9F2-E21101B3FC56}"/>
              </a:ext>
            </a:extLst>
          </p:cNvPr>
          <p:cNvSpPr/>
          <p:nvPr/>
        </p:nvSpPr>
        <p:spPr>
          <a:xfrm>
            <a:off x="7199966" y="1824378"/>
            <a:ext cx="695671" cy="32621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Gestión Clientes </a:t>
            </a:r>
            <a:endParaRPr lang="es-CO" sz="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3" name="Rectángulo: esquinas redondeadas 42">
            <a:extLst>
              <a:ext uri="{FF2B5EF4-FFF2-40B4-BE49-F238E27FC236}">
                <a16:creationId xmlns:a16="http://schemas.microsoft.com/office/drawing/2014/main" id="{D0E2A648-E0DF-4738-AD81-A5C4EB25A711}"/>
              </a:ext>
            </a:extLst>
          </p:cNvPr>
          <p:cNvSpPr/>
          <p:nvPr/>
        </p:nvSpPr>
        <p:spPr>
          <a:xfrm>
            <a:off x="-1385" y="1890568"/>
            <a:ext cx="839532" cy="2589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700" dirty="0">
                <a:solidFill>
                  <a:srgbClr val="002060"/>
                </a:solidFill>
                <a:latin typeface="Arial Narrow" panose="020B0606020202030204" pitchFamily="34" charset="0"/>
              </a:rPr>
              <a:t>Direccion Gestión de talento humano</a:t>
            </a:r>
            <a:endParaRPr lang="es-CO" sz="7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4" name="Rectángulo: esquinas redondeadas 43">
            <a:extLst>
              <a:ext uri="{FF2B5EF4-FFF2-40B4-BE49-F238E27FC236}">
                <a16:creationId xmlns:a16="http://schemas.microsoft.com/office/drawing/2014/main" id="{D2CABDA2-9795-4754-927C-ECA1B0DDF411}"/>
              </a:ext>
            </a:extLst>
          </p:cNvPr>
          <p:cNvSpPr/>
          <p:nvPr/>
        </p:nvSpPr>
        <p:spPr>
          <a:xfrm>
            <a:off x="4495085" y="1857401"/>
            <a:ext cx="1094711" cy="2846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Confiabilidad corporativa y empresarial</a:t>
            </a:r>
            <a:endParaRPr lang="es-CO" sz="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5" name="Rectángulo: esquinas redondeadas 44">
            <a:extLst>
              <a:ext uri="{FF2B5EF4-FFF2-40B4-BE49-F238E27FC236}">
                <a16:creationId xmlns:a16="http://schemas.microsoft.com/office/drawing/2014/main" id="{2E2D6EA0-2C9B-4506-8A47-FC34E9965351}"/>
              </a:ext>
            </a:extLst>
          </p:cNvPr>
          <p:cNvSpPr/>
          <p:nvPr/>
        </p:nvSpPr>
        <p:spPr>
          <a:xfrm>
            <a:off x="5635813" y="1845440"/>
            <a:ext cx="738519" cy="28741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Seguridad Logística y TTC</a:t>
            </a:r>
            <a:endParaRPr lang="es-CO" sz="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6" name="Rectángulo: esquinas redondeadas 45">
            <a:extLst>
              <a:ext uri="{FF2B5EF4-FFF2-40B4-BE49-F238E27FC236}">
                <a16:creationId xmlns:a16="http://schemas.microsoft.com/office/drawing/2014/main" id="{BA1A4E9E-FE2B-4CA0-956B-FEB2CDAF2010}"/>
              </a:ext>
            </a:extLst>
          </p:cNvPr>
          <p:cNvSpPr/>
          <p:nvPr/>
        </p:nvSpPr>
        <p:spPr>
          <a:xfrm>
            <a:off x="872919" y="1890686"/>
            <a:ext cx="885443" cy="258900"/>
          </a:xfrm>
          <a:prstGeom prst="roundRect">
            <a:avLst/>
          </a:prstGeom>
          <a:gradFill>
            <a:gsLst>
              <a:gs pos="7980">
                <a:schemeClr val="tx2">
                  <a:lumMod val="60000"/>
                  <a:lumOff val="40000"/>
                </a:schemeClr>
              </a:gs>
              <a:gs pos="0">
                <a:schemeClr val="accent1">
                  <a:lumMod val="60000"/>
                  <a:lumOff val="40000"/>
                </a:schemeClr>
              </a:gs>
              <a:gs pos="35000">
                <a:schemeClr val="tx2">
                  <a:lumMod val="20000"/>
                  <a:lumOff val="8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Sistemas Integrados de Gestión</a:t>
            </a:r>
            <a:endParaRPr lang="es-CO" sz="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7" name="Rectángulo: esquinas redondeadas 46">
            <a:extLst>
              <a:ext uri="{FF2B5EF4-FFF2-40B4-BE49-F238E27FC236}">
                <a16:creationId xmlns:a16="http://schemas.microsoft.com/office/drawing/2014/main" id="{D7A7E99B-0876-4930-81EE-A1B3242EE126}"/>
              </a:ext>
            </a:extLst>
          </p:cNvPr>
          <p:cNvSpPr/>
          <p:nvPr/>
        </p:nvSpPr>
        <p:spPr>
          <a:xfrm>
            <a:off x="1820889" y="1860530"/>
            <a:ext cx="517763" cy="2788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Finanzas</a:t>
            </a:r>
            <a:endParaRPr lang="es-CO" sz="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8" name="Rectángulo: esquinas redondeadas 47">
            <a:extLst>
              <a:ext uri="{FF2B5EF4-FFF2-40B4-BE49-F238E27FC236}">
                <a16:creationId xmlns:a16="http://schemas.microsoft.com/office/drawing/2014/main" id="{77DF0A5E-58CE-4FA7-BECD-4896A07BE93E}"/>
              </a:ext>
            </a:extLst>
          </p:cNvPr>
          <p:cNvSpPr/>
          <p:nvPr/>
        </p:nvSpPr>
        <p:spPr>
          <a:xfrm>
            <a:off x="3106154" y="1851950"/>
            <a:ext cx="1307580" cy="30012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Comercial privada y pública</a:t>
            </a:r>
            <a:endParaRPr lang="es-CO" sz="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58" name="Rectángulo: esquinas redondeadas 57">
            <a:extLst>
              <a:ext uri="{FF2B5EF4-FFF2-40B4-BE49-F238E27FC236}">
                <a16:creationId xmlns:a16="http://schemas.microsoft.com/office/drawing/2014/main" id="{69968D26-FB5F-4259-A2F7-EE8FFA8D6B90}"/>
              </a:ext>
            </a:extLst>
          </p:cNvPr>
          <p:cNvSpPr/>
          <p:nvPr/>
        </p:nvSpPr>
        <p:spPr>
          <a:xfrm>
            <a:off x="6430419" y="1837509"/>
            <a:ext cx="629899" cy="30556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Alta Tecnología</a:t>
            </a:r>
            <a:endParaRPr lang="es-CO" sz="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59" name="Rectángulo: esquinas superiores redondeadas 58">
            <a:extLst>
              <a:ext uri="{FF2B5EF4-FFF2-40B4-BE49-F238E27FC236}">
                <a16:creationId xmlns:a16="http://schemas.microsoft.com/office/drawing/2014/main" id="{598540F4-1084-4009-AFA4-D011684C9F2B}"/>
              </a:ext>
            </a:extLst>
          </p:cNvPr>
          <p:cNvSpPr/>
          <p:nvPr/>
        </p:nvSpPr>
        <p:spPr>
          <a:xfrm>
            <a:off x="37685" y="2214740"/>
            <a:ext cx="870568" cy="308769"/>
          </a:xfrm>
          <a:prstGeom prst="round2Same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Director Gestión de talento humano </a:t>
            </a:r>
            <a:r>
              <a:rPr lang="es-MX" sz="600" dirty="0">
                <a:solidFill>
                  <a:schemeClr val="tx1"/>
                </a:solidFill>
                <a:latin typeface="Arial Narrow" panose="020B0606020202030204" pitchFamily="34" charset="0"/>
              </a:rPr>
              <a:t>- </a:t>
            </a:r>
            <a:r>
              <a:rPr lang="es-419" sz="600" b="1" dirty="0">
                <a:solidFill>
                  <a:schemeClr val="tx1"/>
                </a:solidFill>
              </a:rPr>
              <a:t>12120 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0" name="Rectángulo: esquinas superiores redondeadas 59">
            <a:extLst>
              <a:ext uri="{FF2B5EF4-FFF2-40B4-BE49-F238E27FC236}">
                <a16:creationId xmlns:a16="http://schemas.microsoft.com/office/drawing/2014/main" id="{660794AB-33F8-444F-8DED-AF37B496D48F}"/>
              </a:ext>
            </a:extLst>
          </p:cNvPr>
          <p:cNvSpPr/>
          <p:nvPr/>
        </p:nvSpPr>
        <p:spPr>
          <a:xfrm>
            <a:off x="991816" y="2219004"/>
            <a:ext cx="708575" cy="307687"/>
          </a:xfrm>
          <a:prstGeom prst="round2Same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Director SIG -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12120.042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1" name="Rectángulo: esquinas superiores redondeadas 60">
            <a:extLst>
              <a:ext uri="{FF2B5EF4-FFF2-40B4-BE49-F238E27FC236}">
                <a16:creationId xmlns:a16="http://schemas.microsoft.com/office/drawing/2014/main" id="{C8D508FD-6E95-4E7E-8ADA-B73231B7E0C5}"/>
              </a:ext>
            </a:extLst>
          </p:cNvPr>
          <p:cNvSpPr/>
          <p:nvPr/>
        </p:nvSpPr>
        <p:spPr>
          <a:xfrm>
            <a:off x="1811457" y="2228824"/>
            <a:ext cx="527195" cy="300214"/>
          </a:xfrm>
          <a:prstGeom prst="round2Same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60000"/>
                  <a:lumOff val="4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Director Financiero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12111.010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3" name="Rectángulo: esquinas superiores redondeadas 62">
            <a:extLst>
              <a:ext uri="{FF2B5EF4-FFF2-40B4-BE49-F238E27FC236}">
                <a16:creationId xmlns:a16="http://schemas.microsoft.com/office/drawing/2014/main" id="{6FB5C4DB-68CC-4DC1-8A24-2669798264B7}"/>
              </a:ext>
            </a:extLst>
          </p:cNvPr>
          <p:cNvSpPr/>
          <p:nvPr/>
        </p:nvSpPr>
        <p:spPr>
          <a:xfrm>
            <a:off x="3129406" y="2221399"/>
            <a:ext cx="564878" cy="302109"/>
          </a:xfrm>
          <a:prstGeom prst="round2Same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Director  Comercial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12211.001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4" name="Rectángulo: esquinas superiores redondeadas 63">
            <a:extLst>
              <a:ext uri="{FF2B5EF4-FFF2-40B4-BE49-F238E27FC236}">
                <a16:creationId xmlns:a16="http://schemas.microsoft.com/office/drawing/2014/main" id="{819E7F82-C4AF-4736-87A9-F07407180ABE}"/>
              </a:ext>
            </a:extLst>
          </p:cNvPr>
          <p:cNvSpPr/>
          <p:nvPr/>
        </p:nvSpPr>
        <p:spPr>
          <a:xfrm>
            <a:off x="3824335" y="2214081"/>
            <a:ext cx="589399" cy="306976"/>
          </a:xfrm>
          <a:prstGeom prst="round2Same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Director Licitaciones</a:t>
            </a:r>
          </a:p>
          <a:p>
            <a:pPr algn="ctr"/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11200.013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5" name="Rectángulo: esquinas superiores redondeadas 64">
            <a:extLst>
              <a:ext uri="{FF2B5EF4-FFF2-40B4-BE49-F238E27FC236}">
                <a16:creationId xmlns:a16="http://schemas.microsoft.com/office/drawing/2014/main" id="{73E38202-25D0-4FF6-8C22-0CE78027F127}"/>
              </a:ext>
            </a:extLst>
          </p:cNvPr>
          <p:cNvSpPr/>
          <p:nvPr/>
        </p:nvSpPr>
        <p:spPr>
          <a:xfrm>
            <a:off x="5651891" y="2214080"/>
            <a:ext cx="732028" cy="309427"/>
          </a:xfrm>
          <a:prstGeom prst="round2Same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Director Seg.  logística y TTC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13243.009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6" name="Rectángulo: esquinas superiores redondeadas 65">
            <a:extLst>
              <a:ext uri="{FF2B5EF4-FFF2-40B4-BE49-F238E27FC236}">
                <a16:creationId xmlns:a16="http://schemas.microsoft.com/office/drawing/2014/main" id="{0AA9BFD0-8ED4-435F-A457-C5B04A88A9E4}"/>
              </a:ext>
            </a:extLst>
          </p:cNvPr>
          <p:cNvSpPr/>
          <p:nvPr/>
        </p:nvSpPr>
        <p:spPr>
          <a:xfrm>
            <a:off x="4520910" y="2214081"/>
            <a:ext cx="1070422" cy="306976"/>
          </a:xfrm>
          <a:prstGeom prst="round2Same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Director confiabilidad corporativa y empresarial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11200.013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7" name="Rectángulo: esquinas superiores redondeadas 66">
            <a:extLst>
              <a:ext uri="{FF2B5EF4-FFF2-40B4-BE49-F238E27FC236}">
                <a16:creationId xmlns:a16="http://schemas.microsoft.com/office/drawing/2014/main" id="{15BAD9F5-1DE2-4606-ADA5-F0E23DF164DC}"/>
              </a:ext>
            </a:extLst>
          </p:cNvPr>
          <p:cNvSpPr/>
          <p:nvPr/>
        </p:nvSpPr>
        <p:spPr>
          <a:xfrm>
            <a:off x="7107243" y="2221691"/>
            <a:ext cx="914448" cy="234198"/>
          </a:xfrm>
          <a:prstGeom prst="round2Same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Director nacional Gestión Clientes</a:t>
            </a:r>
            <a:endParaRPr lang="es-CO" sz="600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8" name="Rectángulo: esquinas superiores redondeadas 67">
            <a:extLst>
              <a:ext uri="{FF2B5EF4-FFF2-40B4-BE49-F238E27FC236}">
                <a16:creationId xmlns:a16="http://schemas.microsoft.com/office/drawing/2014/main" id="{919A131E-6D7F-421B-A9E3-4A8C4AE85C21}"/>
              </a:ext>
            </a:extLst>
          </p:cNvPr>
          <p:cNvSpPr/>
          <p:nvPr/>
        </p:nvSpPr>
        <p:spPr>
          <a:xfrm>
            <a:off x="6422719" y="2213827"/>
            <a:ext cx="637599" cy="313973"/>
          </a:xfrm>
          <a:prstGeom prst="round2Same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Director  Alta Tecnología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1330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9" name="Rectángulo: esquinas redondeadas 68">
            <a:extLst>
              <a:ext uri="{FF2B5EF4-FFF2-40B4-BE49-F238E27FC236}">
                <a16:creationId xmlns:a16="http://schemas.microsoft.com/office/drawing/2014/main" id="{6DFBA79E-7ACE-4007-9ECD-094F84780A45}"/>
              </a:ext>
            </a:extLst>
          </p:cNvPr>
          <p:cNvSpPr/>
          <p:nvPr/>
        </p:nvSpPr>
        <p:spPr>
          <a:xfrm>
            <a:off x="125149" y="2656871"/>
            <a:ext cx="729274" cy="425304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Gestor  de capacitaciones  y bienestar -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33432.001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0" name="Rectángulo: esquinas redondeadas 69">
            <a:extLst>
              <a:ext uri="{FF2B5EF4-FFF2-40B4-BE49-F238E27FC236}">
                <a16:creationId xmlns:a16="http://schemas.microsoft.com/office/drawing/2014/main" id="{4FD0DB84-0B61-4A99-BC5F-3B79FE040A0D}"/>
              </a:ext>
            </a:extLst>
          </p:cNvPr>
          <p:cNvSpPr/>
          <p:nvPr/>
        </p:nvSpPr>
        <p:spPr>
          <a:xfrm>
            <a:off x="1763270" y="4336917"/>
            <a:ext cx="585283" cy="228181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Jefe de Nomina</a:t>
            </a:r>
            <a:endParaRPr lang="es-CO" sz="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72" name="Rectángulo: esquinas redondeadas 71">
            <a:extLst>
              <a:ext uri="{FF2B5EF4-FFF2-40B4-BE49-F238E27FC236}">
                <a16:creationId xmlns:a16="http://schemas.microsoft.com/office/drawing/2014/main" id="{A40B5511-8720-4799-9C13-B48572217783}"/>
              </a:ext>
            </a:extLst>
          </p:cNvPr>
          <p:cNvSpPr/>
          <p:nvPr/>
        </p:nvSpPr>
        <p:spPr>
          <a:xfrm>
            <a:off x="123637" y="4815927"/>
            <a:ext cx="728713" cy="247039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Gestor de Confiabilidad -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44161</a:t>
            </a:r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endParaRPr lang="es-CO" sz="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73" name="Rectángulo: esquinas redondeadas 72">
            <a:extLst>
              <a:ext uri="{FF2B5EF4-FFF2-40B4-BE49-F238E27FC236}">
                <a16:creationId xmlns:a16="http://schemas.microsoft.com/office/drawing/2014/main" id="{B3B5FDA5-C7CB-4564-967A-CFD91CA5CE17}"/>
              </a:ext>
            </a:extLst>
          </p:cNvPr>
          <p:cNvSpPr/>
          <p:nvPr/>
        </p:nvSpPr>
        <p:spPr>
          <a:xfrm>
            <a:off x="123637" y="3108567"/>
            <a:ext cx="721138" cy="347934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Gestor selección y desarrollo del talento -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24231.007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5" name="Rectángulo: esquinas redondeadas 74">
            <a:extLst>
              <a:ext uri="{FF2B5EF4-FFF2-40B4-BE49-F238E27FC236}">
                <a16:creationId xmlns:a16="http://schemas.microsoft.com/office/drawing/2014/main" id="{D1E5D51A-DD25-4EB1-BFF0-6CC5360CCFB0}"/>
              </a:ext>
            </a:extLst>
          </p:cNvPr>
          <p:cNvSpPr/>
          <p:nvPr/>
        </p:nvSpPr>
        <p:spPr>
          <a:xfrm>
            <a:off x="130115" y="3493402"/>
            <a:ext cx="722235" cy="275801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Gestor de Contratación -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44161.004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6" name="Rectángulo: esquinas redondeadas 75">
            <a:extLst>
              <a:ext uri="{FF2B5EF4-FFF2-40B4-BE49-F238E27FC236}">
                <a16:creationId xmlns:a16="http://schemas.microsoft.com/office/drawing/2014/main" id="{DF2EBEAC-90A3-445A-A4B5-E5B46298933F}"/>
              </a:ext>
            </a:extLst>
          </p:cNvPr>
          <p:cNvSpPr/>
          <p:nvPr/>
        </p:nvSpPr>
        <p:spPr>
          <a:xfrm>
            <a:off x="120769" y="3803115"/>
            <a:ext cx="724006" cy="35251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Gestor de recaudo e incapacidades -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44161</a:t>
            </a:r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endParaRPr lang="es-CO" sz="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77" name="Rectángulo: esquinas redondeadas 76">
            <a:extLst>
              <a:ext uri="{FF2B5EF4-FFF2-40B4-BE49-F238E27FC236}">
                <a16:creationId xmlns:a16="http://schemas.microsoft.com/office/drawing/2014/main" id="{E8665D59-7AB5-4C1A-9EAF-600126FA16EE}"/>
              </a:ext>
            </a:extLst>
          </p:cNvPr>
          <p:cNvSpPr/>
          <p:nvPr/>
        </p:nvSpPr>
        <p:spPr>
          <a:xfrm>
            <a:off x="124563" y="5111150"/>
            <a:ext cx="737193" cy="369004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Gestor Acreditaciones y cursos de seguridad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44161</a:t>
            </a:r>
            <a:r>
              <a:rPr lang="es-MX" sz="600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endParaRPr lang="es-CO" sz="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78" name="Rectángulo: esquinas redondeadas 77">
            <a:extLst>
              <a:ext uri="{FF2B5EF4-FFF2-40B4-BE49-F238E27FC236}">
                <a16:creationId xmlns:a16="http://schemas.microsoft.com/office/drawing/2014/main" id="{2CB71E2C-4B96-4DE7-BFFE-B328C57E7C13}"/>
              </a:ext>
            </a:extLst>
          </p:cNvPr>
          <p:cNvSpPr/>
          <p:nvPr/>
        </p:nvSpPr>
        <p:spPr>
          <a:xfrm>
            <a:off x="140557" y="5763936"/>
            <a:ext cx="729877" cy="21666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600" dirty="0">
                <a:solidFill>
                  <a:srgbClr val="002060"/>
                </a:solidFill>
                <a:latin typeface="Arial Narrow" panose="020B0606020202030204" pitchFamily="34" charset="0"/>
              </a:rPr>
              <a:t>Visitador</a:t>
            </a:r>
            <a:r>
              <a:rPr lang="es-ES" sz="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s-ES" sz="600" dirty="0">
                <a:solidFill>
                  <a:srgbClr val="002060"/>
                </a:solidFill>
                <a:latin typeface="Arial Narrow" panose="020B0606020202030204" pitchFamily="34" charset="0"/>
              </a:rPr>
              <a:t>domiciliario </a:t>
            </a:r>
            <a:endParaRPr lang="es-CO" sz="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79" name="Rectángulo: esquinas redondeadas 78">
            <a:extLst>
              <a:ext uri="{FF2B5EF4-FFF2-40B4-BE49-F238E27FC236}">
                <a16:creationId xmlns:a16="http://schemas.microsoft.com/office/drawing/2014/main" id="{798E25E9-DADD-4C22-B8DC-BD3808F1E189}"/>
              </a:ext>
            </a:extLst>
          </p:cNvPr>
          <p:cNvSpPr/>
          <p:nvPr/>
        </p:nvSpPr>
        <p:spPr>
          <a:xfrm>
            <a:off x="127620" y="4180430"/>
            <a:ext cx="735677" cy="29287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Gestor Documental -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44150</a:t>
            </a:r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endParaRPr lang="es-CO" sz="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80" name="Rectángulo: esquinas redondeadas 79">
            <a:extLst>
              <a:ext uri="{FF2B5EF4-FFF2-40B4-BE49-F238E27FC236}">
                <a16:creationId xmlns:a16="http://schemas.microsoft.com/office/drawing/2014/main" id="{221C99D6-5123-4902-8EEB-666D2537B17B}"/>
              </a:ext>
            </a:extLst>
          </p:cNvPr>
          <p:cNvSpPr/>
          <p:nvPr/>
        </p:nvSpPr>
        <p:spPr>
          <a:xfrm>
            <a:off x="127759" y="4493297"/>
            <a:ext cx="724591" cy="236668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Gestor T.H Regional  -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44161</a:t>
            </a:r>
            <a:r>
              <a:rPr lang="es-MX" sz="600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endParaRPr lang="es-CO" sz="6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84" name="Abrir corchete 83">
            <a:extLst>
              <a:ext uri="{FF2B5EF4-FFF2-40B4-BE49-F238E27FC236}">
                <a16:creationId xmlns:a16="http://schemas.microsoft.com/office/drawing/2014/main" id="{4FF42EF5-A1EB-4C00-A227-EDFD8A0D8404}"/>
              </a:ext>
            </a:extLst>
          </p:cNvPr>
          <p:cNvSpPr/>
          <p:nvPr/>
        </p:nvSpPr>
        <p:spPr>
          <a:xfrm>
            <a:off x="83023" y="2630480"/>
            <a:ext cx="65643" cy="3457091"/>
          </a:xfrm>
          <a:prstGeom prst="leftBracke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87" name="Rectángulo: esquinas redondeadas 86">
            <a:extLst>
              <a:ext uri="{FF2B5EF4-FFF2-40B4-BE49-F238E27FC236}">
                <a16:creationId xmlns:a16="http://schemas.microsoft.com/office/drawing/2014/main" id="{0EB0766F-3979-43C2-B139-E13EB92E899C}"/>
              </a:ext>
            </a:extLst>
          </p:cNvPr>
          <p:cNvSpPr/>
          <p:nvPr/>
        </p:nvSpPr>
        <p:spPr>
          <a:xfrm>
            <a:off x="967722" y="3275977"/>
            <a:ext cx="673611" cy="21472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Medico laboral -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22120.041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89" name="Rectángulo: esquinas redondeadas 88">
            <a:extLst>
              <a:ext uri="{FF2B5EF4-FFF2-40B4-BE49-F238E27FC236}">
                <a16:creationId xmlns:a16="http://schemas.microsoft.com/office/drawing/2014/main" id="{8FB86A96-FFC5-4855-AC50-6C0C1C6421DC}"/>
              </a:ext>
            </a:extLst>
          </p:cNvPr>
          <p:cNvSpPr/>
          <p:nvPr/>
        </p:nvSpPr>
        <p:spPr>
          <a:xfrm>
            <a:off x="963603" y="3550285"/>
            <a:ext cx="671243" cy="25029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Auditores Internos -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24112.006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0" name="Rectángulo: esquinas redondeadas 89">
            <a:extLst>
              <a:ext uri="{FF2B5EF4-FFF2-40B4-BE49-F238E27FC236}">
                <a16:creationId xmlns:a16="http://schemas.microsoft.com/office/drawing/2014/main" id="{790CC090-813A-4458-979A-B4CF924DFF9B}"/>
              </a:ext>
            </a:extLst>
          </p:cNvPr>
          <p:cNvSpPr/>
          <p:nvPr/>
        </p:nvSpPr>
        <p:spPr>
          <a:xfrm>
            <a:off x="957769" y="3899829"/>
            <a:ext cx="671243" cy="21602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Brigadistas</a:t>
            </a:r>
            <a:endParaRPr lang="es-CO" sz="6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1" name="Rectángulo: esquinas redondeadas 90">
            <a:extLst>
              <a:ext uri="{FF2B5EF4-FFF2-40B4-BE49-F238E27FC236}">
                <a16:creationId xmlns:a16="http://schemas.microsoft.com/office/drawing/2014/main" id="{CEF47E37-CC57-4AE2-AB64-2015ADDD43AF}"/>
              </a:ext>
            </a:extLst>
          </p:cNvPr>
          <p:cNvSpPr/>
          <p:nvPr/>
        </p:nvSpPr>
        <p:spPr>
          <a:xfrm>
            <a:off x="968905" y="4187522"/>
            <a:ext cx="671243" cy="21602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Asesores ARL</a:t>
            </a:r>
            <a:endParaRPr lang="es-CO" sz="6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2" name="Abrir corchete 91">
            <a:extLst>
              <a:ext uri="{FF2B5EF4-FFF2-40B4-BE49-F238E27FC236}">
                <a16:creationId xmlns:a16="http://schemas.microsoft.com/office/drawing/2014/main" id="{8E485241-CEDB-477B-9DD9-23ECCF6CADD7}"/>
              </a:ext>
            </a:extLst>
          </p:cNvPr>
          <p:cNvSpPr/>
          <p:nvPr/>
        </p:nvSpPr>
        <p:spPr>
          <a:xfrm>
            <a:off x="918700" y="2625945"/>
            <a:ext cx="136681" cy="1896737"/>
          </a:xfrm>
          <a:prstGeom prst="leftBracke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93" name="Rectángulo: esquinas redondeadas 92">
            <a:extLst>
              <a:ext uri="{FF2B5EF4-FFF2-40B4-BE49-F238E27FC236}">
                <a16:creationId xmlns:a16="http://schemas.microsoft.com/office/drawing/2014/main" id="{526449E7-DBA3-404B-8C45-A2BD7B061829}"/>
              </a:ext>
            </a:extLst>
          </p:cNvPr>
          <p:cNvSpPr/>
          <p:nvPr/>
        </p:nvSpPr>
        <p:spPr>
          <a:xfrm>
            <a:off x="1755368" y="2970311"/>
            <a:ext cx="615498" cy="228181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Tesorero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12111.042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4" name="Rectángulo: esquinas redondeadas 93">
            <a:extLst>
              <a:ext uri="{FF2B5EF4-FFF2-40B4-BE49-F238E27FC236}">
                <a16:creationId xmlns:a16="http://schemas.microsoft.com/office/drawing/2014/main" id="{77F1A055-03BE-454C-9AF6-721A91F463E9}"/>
              </a:ext>
            </a:extLst>
          </p:cNvPr>
          <p:cNvSpPr/>
          <p:nvPr/>
        </p:nvSpPr>
        <p:spPr>
          <a:xfrm>
            <a:off x="1755368" y="4058413"/>
            <a:ext cx="615498" cy="25994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Analista Facturación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43110.015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5" name="Rectángulo: esquinas redondeadas 94">
            <a:extLst>
              <a:ext uri="{FF2B5EF4-FFF2-40B4-BE49-F238E27FC236}">
                <a16:creationId xmlns:a16="http://schemas.microsoft.com/office/drawing/2014/main" id="{6906937D-8CAA-484B-8DFE-D485EE21A7AD}"/>
              </a:ext>
            </a:extLst>
          </p:cNvPr>
          <p:cNvSpPr/>
          <p:nvPr/>
        </p:nvSpPr>
        <p:spPr>
          <a:xfrm>
            <a:off x="1756117" y="3790641"/>
            <a:ext cx="615498" cy="259312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Asistente de cartera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33120.021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6" name="Rectángulo: esquinas redondeadas 95">
            <a:extLst>
              <a:ext uri="{FF2B5EF4-FFF2-40B4-BE49-F238E27FC236}">
                <a16:creationId xmlns:a16="http://schemas.microsoft.com/office/drawing/2014/main" id="{FF51F54E-4E50-4BE9-9661-88EF2D569EF2}"/>
              </a:ext>
            </a:extLst>
          </p:cNvPr>
          <p:cNvSpPr/>
          <p:nvPr/>
        </p:nvSpPr>
        <p:spPr>
          <a:xfrm>
            <a:off x="1753204" y="4871398"/>
            <a:ext cx="615498" cy="228181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Mensajero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96212.002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7" name="Rectángulo: esquinas redondeadas 96">
            <a:extLst>
              <a:ext uri="{FF2B5EF4-FFF2-40B4-BE49-F238E27FC236}">
                <a16:creationId xmlns:a16="http://schemas.microsoft.com/office/drawing/2014/main" id="{855A32CE-E9A7-46EF-BAE8-5B66C360AAC6}"/>
              </a:ext>
            </a:extLst>
          </p:cNvPr>
          <p:cNvSpPr/>
          <p:nvPr/>
        </p:nvSpPr>
        <p:spPr>
          <a:xfrm>
            <a:off x="1755368" y="3262101"/>
            <a:ext cx="613334" cy="21602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Contador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24111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8" name="Rectángulo: esquinas redondeadas 97">
            <a:extLst>
              <a:ext uri="{FF2B5EF4-FFF2-40B4-BE49-F238E27FC236}">
                <a16:creationId xmlns:a16="http://schemas.microsoft.com/office/drawing/2014/main" id="{FFC625A9-C9D7-48DD-9D0F-BABBB03E53E1}"/>
              </a:ext>
            </a:extLst>
          </p:cNvPr>
          <p:cNvSpPr/>
          <p:nvPr/>
        </p:nvSpPr>
        <p:spPr>
          <a:xfrm>
            <a:off x="1765400" y="3515107"/>
            <a:ext cx="615498" cy="25409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Asistente Contable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43110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9" name="Abrir corchete 98">
            <a:extLst>
              <a:ext uri="{FF2B5EF4-FFF2-40B4-BE49-F238E27FC236}">
                <a16:creationId xmlns:a16="http://schemas.microsoft.com/office/drawing/2014/main" id="{E27F2DE7-5F72-4A53-B0CD-8ADAFE463C6C}"/>
              </a:ext>
            </a:extLst>
          </p:cNvPr>
          <p:cNvSpPr/>
          <p:nvPr/>
        </p:nvSpPr>
        <p:spPr>
          <a:xfrm>
            <a:off x="1721682" y="2636733"/>
            <a:ext cx="163354" cy="2483753"/>
          </a:xfrm>
          <a:prstGeom prst="leftBracke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00" name="Rectángulo: esquinas redondeadas 99">
            <a:extLst>
              <a:ext uri="{FF2B5EF4-FFF2-40B4-BE49-F238E27FC236}">
                <a16:creationId xmlns:a16="http://schemas.microsoft.com/office/drawing/2014/main" id="{6D3ADAB3-D04F-465D-8DFB-2A7FE9EC5367}"/>
              </a:ext>
            </a:extLst>
          </p:cNvPr>
          <p:cNvSpPr/>
          <p:nvPr/>
        </p:nvSpPr>
        <p:spPr>
          <a:xfrm>
            <a:off x="2463385" y="2697392"/>
            <a:ext cx="585283" cy="263079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Analista de Compras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33230.005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02" name="Rectángulo: esquinas redondeadas 101">
            <a:extLst>
              <a:ext uri="{FF2B5EF4-FFF2-40B4-BE49-F238E27FC236}">
                <a16:creationId xmlns:a16="http://schemas.microsoft.com/office/drawing/2014/main" id="{52DAF7EA-7032-46CC-A818-8A57D0EEC1AF}"/>
              </a:ext>
            </a:extLst>
          </p:cNvPr>
          <p:cNvSpPr/>
          <p:nvPr/>
        </p:nvSpPr>
        <p:spPr>
          <a:xfrm>
            <a:off x="2471932" y="3670032"/>
            <a:ext cx="585283" cy="26268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Auxiliar de Almacén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43211.024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04" name="Abrir corchete 103">
            <a:extLst>
              <a:ext uri="{FF2B5EF4-FFF2-40B4-BE49-F238E27FC236}">
                <a16:creationId xmlns:a16="http://schemas.microsoft.com/office/drawing/2014/main" id="{FC21A2DD-94D7-4670-B06B-6480D8414B75}"/>
              </a:ext>
            </a:extLst>
          </p:cNvPr>
          <p:cNvSpPr/>
          <p:nvPr/>
        </p:nvSpPr>
        <p:spPr>
          <a:xfrm>
            <a:off x="2419746" y="2631364"/>
            <a:ext cx="143672" cy="1393886"/>
          </a:xfrm>
          <a:prstGeom prst="leftBracke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05" name="Rectángulo: esquinas redondeadas 104">
            <a:extLst>
              <a:ext uri="{FF2B5EF4-FFF2-40B4-BE49-F238E27FC236}">
                <a16:creationId xmlns:a16="http://schemas.microsoft.com/office/drawing/2014/main" id="{3D667C18-9DF1-4307-96C0-10BC66EA4A38}"/>
              </a:ext>
            </a:extLst>
          </p:cNvPr>
          <p:cNvSpPr/>
          <p:nvPr/>
        </p:nvSpPr>
        <p:spPr>
          <a:xfrm>
            <a:off x="3139009" y="2680517"/>
            <a:ext cx="554712" cy="270162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Analista Comercial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25110.006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07" name="Abrir corchete 106">
            <a:extLst>
              <a:ext uri="{FF2B5EF4-FFF2-40B4-BE49-F238E27FC236}">
                <a16:creationId xmlns:a16="http://schemas.microsoft.com/office/drawing/2014/main" id="{6634D1EC-8FAA-4D32-8358-ADA854355BAF}"/>
              </a:ext>
            </a:extLst>
          </p:cNvPr>
          <p:cNvSpPr/>
          <p:nvPr/>
        </p:nvSpPr>
        <p:spPr>
          <a:xfrm>
            <a:off x="3117008" y="2640819"/>
            <a:ext cx="133765" cy="872811"/>
          </a:xfrm>
          <a:prstGeom prst="leftBracke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08" name="Rectángulo: esquinas redondeadas 107">
            <a:extLst>
              <a:ext uri="{FF2B5EF4-FFF2-40B4-BE49-F238E27FC236}">
                <a16:creationId xmlns:a16="http://schemas.microsoft.com/office/drawing/2014/main" id="{2BAE2076-C99A-414A-8254-05AF2C7F0531}"/>
              </a:ext>
            </a:extLst>
          </p:cNvPr>
          <p:cNvSpPr/>
          <p:nvPr/>
        </p:nvSpPr>
        <p:spPr>
          <a:xfrm>
            <a:off x="3819691" y="2960471"/>
            <a:ext cx="613185" cy="228181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Analista de Licitaciones</a:t>
            </a:r>
            <a:endParaRPr lang="es-CO" sz="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09" name="Rectángulo: esquinas redondeadas 108">
            <a:extLst>
              <a:ext uri="{FF2B5EF4-FFF2-40B4-BE49-F238E27FC236}">
                <a16:creationId xmlns:a16="http://schemas.microsoft.com/office/drawing/2014/main" id="{10347666-D58D-49D4-A2C8-7FD9A82C20FD}"/>
              </a:ext>
            </a:extLst>
          </p:cNvPr>
          <p:cNvSpPr/>
          <p:nvPr/>
        </p:nvSpPr>
        <p:spPr>
          <a:xfrm>
            <a:off x="3810903" y="3251440"/>
            <a:ext cx="633911" cy="228181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Asistente de Licitaciones</a:t>
            </a:r>
            <a:endParaRPr lang="es-CO" sz="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10" name="Abrir corchete 109">
            <a:extLst>
              <a:ext uri="{FF2B5EF4-FFF2-40B4-BE49-F238E27FC236}">
                <a16:creationId xmlns:a16="http://schemas.microsoft.com/office/drawing/2014/main" id="{869BA8AE-08B9-478E-9AB9-85945E380E4E}"/>
              </a:ext>
            </a:extLst>
          </p:cNvPr>
          <p:cNvSpPr/>
          <p:nvPr/>
        </p:nvSpPr>
        <p:spPr>
          <a:xfrm>
            <a:off x="3784947" y="2630485"/>
            <a:ext cx="149238" cy="967912"/>
          </a:xfrm>
          <a:prstGeom prst="leftBracke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11" name="Rectángulo: esquinas redondeadas 110">
            <a:extLst>
              <a:ext uri="{FF2B5EF4-FFF2-40B4-BE49-F238E27FC236}">
                <a16:creationId xmlns:a16="http://schemas.microsoft.com/office/drawing/2014/main" id="{6D869A9A-15F8-46D7-9787-04D464FB5899}"/>
              </a:ext>
            </a:extLst>
          </p:cNvPr>
          <p:cNvSpPr/>
          <p:nvPr/>
        </p:nvSpPr>
        <p:spPr>
          <a:xfrm>
            <a:off x="5507944" y="3014006"/>
            <a:ext cx="645105" cy="26608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Asistente seguridad logística </a:t>
            </a:r>
            <a:endParaRPr lang="es-CO" sz="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12" name="Rectángulo: esquinas redondeadas 111">
            <a:extLst>
              <a:ext uri="{FF2B5EF4-FFF2-40B4-BE49-F238E27FC236}">
                <a16:creationId xmlns:a16="http://schemas.microsoft.com/office/drawing/2014/main" id="{28FA35D2-3FFA-4DF6-A8C5-C01585DABE54}"/>
              </a:ext>
            </a:extLst>
          </p:cNvPr>
          <p:cNvSpPr/>
          <p:nvPr/>
        </p:nvSpPr>
        <p:spPr>
          <a:xfrm>
            <a:off x="5507944" y="3304401"/>
            <a:ext cx="645105" cy="257449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Controlador de trafico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43231.013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13" name="Rectángulo: esquinas redondeadas 112">
            <a:extLst>
              <a:ext uri="{FF2B5EF4-FFF2-40B4-BE49-F238E27FC236}">
                <a16:creationId xmlns:a16="http://schemas.microsoft.com/office/drawing/2014/main" id="{70535ED7-655C-48E3-A8A9-21335EECA04B}"/>
              </a:ext>
            </a:extLst>
          </p:cNvPr>
          <p:cNvSpPr/>
          <p:nvPr/>
        </p:nvSpPr>
        <p:spPr>
          <a:xfrm>
            <a:off x="5507944" y="3594363"/>
            <a:ext cx="645105" cy="276698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Analista facturación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42140.002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14" name="Rectángulo: esquinas redondeadas 113">
            <a:extLst>
              <a:ext uri="{FF2B5EF4-FFF2-40B4-BE49-F238E27FC236}">
                <a16:creationId xmlns:a16="http://schemas.microsoft.com/office/drawing/2014/main" id="{38D46E24-6BA0-4EA4-A3B7-E809266999D5}"/>
              </a:ext>
            </a:extLst>
          </p:cNvPr>
          <p:cNvSpPr/>
          <p:nvPr/>
        </p:nvSpPr>
        <p:spPr>
          <a:xfrm>
            <a:off x="4637007" y="2641342"/>
            <a:ext cx="673611" cy="292432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Ejecutivo Comercial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24330.006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15" name="Rectángulo: esquinas redondeadas 114">
            <a:extLst>
              <a:ext uri="{FF2B5EF4-FFF2-40B4-BE49-F238E27FC236}">
                <a16:creationId xmlns:a16="http://schemas.microsoft.com/office/drawing/2014/main" id="{486B24EA-7B3D-421A-8B1F-2D9C5598A697}"/>
              </a:ext>
            </a:extLst>
          </p:cNvPr>
          <p:cNvSpPr/>
          <p:nvPr/>
        </p:nvSpPr>
        <p:spPr>
          <a:xfrm>
            <a:off x="4637007" y="2967389"/>
            <a:ext cx="671243" cy="28533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Coordinador Visitas dom.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26351.051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16" name="Rectángulo: esquinas redondeadas 115">
            <a:extLst>
              <a:ext uri="{FF2B5EF4-FFF2-40B4-BE49-F238E27FC236}">
                <a16:creationId xmlns:a16="http://schemas.microsoft.com/office/drawing/2014/main" id="{ECB97884-9A63-40B1-BDA8-237B565B10B6}"/>
              </a:ext>
            </a:extLst>
          </p:cNvPr>
          <p:cNvSpPr/>
          <p:nvPr/>
        </p:nvSpPr>
        <p:spPr>
          <a:xfrm>
            <a:off x="4637007" y="3293802"/>
            <a:ext cx="671243" cy="21602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Analistas Operativos</a:t>
            </a:r>
            <a:endParaRPr lang="es-CO" sz="6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7" name="Rectángulo: esquinas redondeadas 116">
            <a:extLst>
              <a:ext uri="{FF2B5EF4-FFF2-40B4-BE49-F238E27FC236}">
                <a16:creationId xmlns:a16="http://schemas.microsoft.com/office/drawing/2014/main" id="{F484A21C-73EE-4BC7-BAF6-3202DDE61E12}"/>
              </a:ext>
            </a:extLst>
          </p:cNvPr>
          <p:cNvSpPr/>
          <p:nvPr/>
        </p:nvSpPr>
        <p:spPr>
          <a:xfrm>
            <a:off x="4640335" y="3562020"/>
            <a:ext cx="671243" cy="21602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Poligrafistas</a:t>
            </a:r>
            <a:endParaRPr lang="es-CO" sz="6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8" name="Abrir corchete 117">
            <a:extLst>
              <a:ext uri="{FF2B5EF4-FFF2-40B4-BE49-F238E27FC236}">
                <a16:creationId xmlns:a16="http://schemas.microsoft.com/office/drawing/2014/main" id="{2EDEAB84-7D9B-40BC-9B70-38071CFC173A}"/>
              </a:ext>
            </a:extLst>
          </p:cNvPr>
          <p:cNvSpPr/>
          <p:nvPr/>
        </p:nvSpPr>
        <p:spPr>
          <a:xfrm>
            <a:off x="4598001" y="2597223"/>
            <a:ext cx="137026" cy="1233340"/>
          </a:xfrm>
          <a:prstGeom prst="leftBracke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21" name="Rectángulo: esquinas redondeadas 120">
            <a:extLst>
              <a:ext uri="{FF2B5EF4-FFF2-40B4-BE49-F238E27FC236}">
                <a16:creationId xmlns:a16="http://schemas.microsoft.com/office/drawing/2014/main" id="{D608EF8D-1E47-4F64-86DF-C308E74AFAF7}"/>
              </a:ext>
            </a:extLst>
          </p:cNvPr>
          <p:cNvSpPr/>
          <p:nvPr/>
        </p:nvSpPr>
        <p:spPr>
          <a:xfrm>
            <a:off x="7188316" y="2850064"/>
            <a:ext cx="656616" cy="317334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Sub Director  Gestión clientes  </a:t>
            </a:r>
            <a:endParaRPr lang="es-CO" sz="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24" name="Rectángulo: esquinas redondeadas 123">
            <a:extLst>
              <a:ext uri="{FF2B5EF4-FFF2-40B4-BE49-F238E27FC236}">
                <a16:creationId xmlns:a16="http://schemas.microsoft.com/office/drawing/2014/main" id="{CA1CE97B-3CF5-41D2-84C2-ECC5EA354CB8}"/>
              </a:ext>
            </a:extLst>
          </p:cNvPr>
          <p:cNvSpPr/>
          <p:nvPr/>
        </p:nvSpPr>
        <p:spPr>
          <a:xfrm>
            <a:off x="7215911" y="4425912"/>
            <a:ext cx="1180366" cy="228181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Gestor de Programación</a:t>
            </a:r>
            <a:endParaRPr lang="es-CO" sz="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25" name="Rectángulo: esquinas redondeadas 124">
            <a:extLst>
              <a:ext uri="{FF2B5EF4-FFF2-40B4-BE49-F238E27FC236}">
                <a16:creationId xmlns:a16="http://schemas.microsoft.com/office/drawing/2014/main" id="{9E524EE6-DF12-4899-BDC8-FBBCDD823ED9}"/>
              </a:ext>
            </a:extLst>
          </p:cNvPr>
          <p:cNvSpPr/>
          <p:nvPr/>
        </p:nvSpPr>
        <p:spPr>
          <a:xfrm>
            <a:off x="7164449" y="3285624"/>
            <a:ext cx="1189563" cy="22773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Auditora procesos de gestión de Clientes 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24112.006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26" name="Rectángulo: esquinas redondeadas 125">
            <a:extLst>
              <a:ext uri="{FF2B5EF4-FFF2-40B4-BE49-F238E27FC236}">
                <a16:creationId xmlns:a16="http://schemas.microsoft.com/office/drawing/2014/main" id="{4AEED21D-4172-4686-8D2A-F99792F42011}"/>
              </a:ext>
            </a:extLst>
          </p:cNvPr>
          <p:cNvSpPr/>
          <p:nvPr/>
        </p:nvSpPr>
        <p:spPr>
          <a:xfrm>
            <a:off x="7212242" y="4932515"/>
            <a:ext cx="1169908" cy="179623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Recepcionista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42260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27" name="Rectángulo: esquinas redondeadas 126">
            <a:extLst>
              <a:ext uri="{FF2B5EF4-FFF2-40B4-BE49-F238E27FC236}">
                <a16:creationId xmlns:a16="http://schemas.microsoft.com/office/drawing/2014/main" id="{054FF276-49B9-451C-9A15-B175DA89FD5E}"/>
              </a:ext>
            </a:extLst>
          </p:cNvPr>
          <p:cNvSpPr/>
          <p:nvPr/>
        </p:nvSpPr>
        <p:spPr>
          <a:xfrm>
            <a:off x="7216413" y="5155247"/>
            <a:ext cx="1175262" cy="205484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Auditores de gestión del puesto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24112.006 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28" name="Rectángulo: esquinas redondeadas 127">
            <a:extLst>
              <a:ext uri="{FF2B5EF4-FFF2-40B4-BE49-F238E27FC236}">
                <a16:creationId xmlns:a16="http://schemas.microsoft.com/office/drawing/2014/main" id="{63245043-A520-4E58-805E-9B3D97ECB9E8}"/>
              </a:ext>
            </a:extLst>
          </p:cNvPr>
          <p:cNvSpPr/>
          <p:nvPr/>
        </p:nvSpPr>
        <p:spPr>
          <a:xfrm>
            <a:off x="7206715" y="5655775"/>
            <a:ext cx="1175435" cy="235951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Operadores Medios Tecn.</a:t>
            </a:r>
            <a:endParaRPr lang="es-CO" sz="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29" name="Rectángulo: esquinas redondeadas 128">
            <a:extLst>
              <a:ext uri="{FF2B5EF4-FFF2-40B4-BE49-F238E27FC236}">
                <a16:creationId xmlns:a16="http://schemas.microsoft.com/office/drawing/2014/main" id="{B97B62D9-F932-40D7-87B9-2B08A0D5A242}"/>
              </a:ext>
            </a:extLst>
          </p:cNvPr>
          <p:cNvSpPr/>
          <p:nvPr/>
        </p:nvSpPr>
        <p:spPr>
          <a:xfrm>
            <a:off x="7207681" y="5920140"/>
            <a:ext cx="1174469" cy="25948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Hombre/Mujer de protección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54142.007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30" name="Rectángulo: esquinas redondeadas 129">
            <a:extLst>
              <a:ext uri="{FF2B5EF4-FFF2-40B4-BE49-F238E27FC236}">
                <a16:creationId xmlns:a16="http://schemas.microsoft.com/office/drawing/2014/main" id="{0E990963-7FDA-40FB-B982-5C7EC949D3E9}"/>
              </a:ext>
            </a:extLst>
          </p:cNvPr>
          <p:cNvSpPr/>
          <p:nvPr/>
        </p:nvSpPr>
        <p:spPr>
          <a:xfrm>
            <a:off x="7216241" y="6223095"/>
            <a:ext cx="1175434" cy="225671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Manejador canino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51640.028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31" name="Rectángulo: esquinas redondeadas 130">
            <a:extLst>
              <a:ext uri="{FF2B5EF4-FFF2-40B4-BE49-F238E27FC236}">
                <a16:creationId xmlns:a16="http://schemas.microsoft.com/office/drawing/2014/main" id="{BB76FD53-4B00-4F8A-BDD5-7333097938C8}"/>
              </a:ext>
            </a:extLst>
          </p:cNvPr>
          <p:cNvSpPr/>
          <p:nvPr/>
        </p:nvSpPr>
        <p:spPr>
          <a:xfrm>
            <a:off x="7206714" y="4139468"/>
            <a:ext cx="1175437" cy="228181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Director proyecto Clientes </a:t>
            </a:r>
            <a:endParaRPr lang="es-CO" sz="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35" name="Rectángulo: esquinas redondeadas 134">
            <a:extLst>
              <a:ext uri="{FF2B5EF4-FFF2-40B4-BE49-F238E27FC236}">
                <a16:creationId xmlns:a16="http://schemas.microsoft.com/office/drawing/2014/main" id="{ADA6008A-3146-428D-9A62-7C301CFF8219}"/>
              </a:ext>
            </a:extLst>
          </p:cNvPr>
          <p:cNvSpPr/>
          <p:nvPr/>
        </p:nvSpPr>
        <p:spPr>
          <a:xfrm>
            <a:off x="7175566" y="3574943"/>
            <a:ext cx="1319680" cy="228181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Gestor regional de Clientes </a:t>
            </a:r>
            <a:endParaRPr lang="es-CO" sz="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41" name="Rectángulo: esquinas redondeadas 140">
            <a:extLst>
              <a:ext uri="{FF2B5EF4-FFF2-40B4-BE49-F238E27FC236}">
                <a16:creationId xmlns:a16="http://schemas.microsoft.com/office/drawing/2014/main" id="{821A941D-0D1E-4F05-A1A6-BA3AC69A6DBC}"/>
              </a:ext>
            </a:extLst>
          </p:cNvPr>
          <p:cNvSpPr/>
          <p:nvPr/>
        </p:nvSpPr>
        <p:spPr>
          <a:xfrm>
            <a:off x="5538622" y="4148188"/>
            <a:ext cx="614427" cy="228181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Escoltas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54142.004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43" name="Rectángulo: esquinas redondeadas 142">
            <a:extLst>
              <a:ext uri="{FF2B5EF4-FFF2-40B4-BE49-F238E27FC236}">
                <a16:creationId xmlns:a16="http://schemas.microsoft.com/office/drawing/2014/main" id="{50856E64-E0AA-4103-BA73-D72600170AA7}"/>
              </a:ext>
            </a:extLst>
          </p:cNvPr>
          <p:cNvSpPr/>
          <p:nvPr/>
        </p:nvSpPr>
        <p:spPr>
          <a:xfrm>
            <a:off x="6338857" y="2988474"/>
            <a:ext cx="554767" cy="369971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Ingenieros de proyectos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21420.044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45" name="Rectángulo: esquinas redondeadas 144">
            <a:extLst>
              <a:ext uri="{FF2B5EF4-FFF2-40B4-BE49-F238E27FC236}">
                <a16:creationId xmlns:a16="http://schemas.microsoft.com/office/drawing/2014/main" id="{3AC9A3A6-D631-444A-8985-2C96FC42C5EB}"/>
              </a:ext>
            </a:extLst>
          </p:cNvPr>
          <p:cNvSpPr/>
          <p:nvPr/>
        </p:nvSpPr>
        <p:spPr>
          <a:xfrm>
            <a:off x="6330727" y="3403121"/>
            <a:ext cx="570250" cy="228181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Coordinador Técnico</a:t>
            </a:r>
            <a:endParaRPr lang="es-CO" sz="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46" name="Rectángulo: esquinas redondeadas 145">
            <a:extLst>
              <a:ext uri="{FF2B5EF4-FFF2-40B4-BE49-F238E27FC236}">
                <a16:creationId xmlns:a16="http://schemas.microsoft.com/office/drawing/2014/main" id="{EE175865-13F4-4246-A73E-64DF63BD3D3E}"/>
              </a:ext>
            </a:extLst>
          </p:cNvPr>
          <p:cNvSpPr/>
          <p:nvPr/>
        </p:nvSpPr>
        <p:spPr>
          <a:xfrm>
            <a:off x="6330727" y="3684601"/>
            <a:ext cx="570250" cy="228181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Técnicos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35110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48" name="Abrir corchete 147">
            <a:extLst>
              <a:ext uri="{FF2B5EF4-FFF2-40B4-BE49-F238E27FC236}">
                <a16:creationId xmlns:a16="http://schemas.microsoft.com/office/drawing/2014/main" id="{DD45DF09-645A-448B-9108-12473DD1A95C}"/>
              </a:ext>
            </a:extLst>
          </p:cNvPr>
          <p:cNvSpPr/>
          <p:nvPr/>
        </p:nvSpPr>
        <p:spPr>
          <a:xfrm>
            <a:off x="5459699" y="2597223"/>
            <a:ext cx="78573" cy="1732888"/>
          </a:xfrm>
          <a:prstGeom prst="leftBracke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49" name="Abrir corchete 148">
            <a:extLst>
              <a:ext uri="{FF2B5EF4-FFF2-40B4-BE49-F238E27FC236}">
                <a16:creationId xmlns:a16="http://schemas.microsoft.com/office/drawing/2014/main" id="{10B7DC07-D972-4010-A1E6-AA974B8A601F}"/>
              </a:ext>
            </a:extLst>
          </p:cNvPr>
          <p:cNvSpPr/>
          <p:nvPr/>
        </p:nvSpPr>
        <p:spPr>
          <a:xfrm>
            <a:off x="6279975" y="2621186"/>
            <a:ext cx="45719" cy="1291596"/>
          </a:xfrm>
          <a:prstGeom prst="leftBracke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cxnSp>
        <p:nvCxnSpPr>
          <p:cNvPr id="154" name="Conector recto 153">
            <a:extLst>
              <a:ext uri="{FF2B5EF4-FFF2-40B4-BE49-F238E27FC236}">
                <a16:creationId xmlns:a16="http://schemas.microsoft.com/office/drawing/2014/main" id="{61D14E38-AF1F-4BFD-BDDF-B578A6350A12}"/>
              </a:ext>
            </a:extLst>
          </p:cNvPr>
          <p:cNvCxnSpPr/>
          <p:nvPr/>
        </p:nvCxnSpPr>
        <p:spPr>
          <a:xfrm flipV="1">
            <a:off x="5868144" y="1357342"/>
            <a:ext cx="0" cy="319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ector recto 180">
            <a:extLst>
              <a:ext uri="{FF2B5EF4-FFF2-40B4-BE49-F238E27FC236}">
                <a16:creationId xmlns:a16="http://schemas.microsoft.com/office/drawing/2014/main" id="{BC540E71-F413-4A00-8BBD-22BA4F5C53E3}"/>
              </a:ext>
            </a:extLst>
          </p:cNvPr>
          <p:cNvCxnSpPr>
            <a:cxnSpLocks/>
            <a:stCxn id="19" idx="1"/>
          </p:cNvCxnSpPr>
          <p:nvPr/>
        </p:nvCxnSpPr>
        <p:spPr>
          <a:xfrm flipH="1">
            <a:off x="4572000" y="1147063"/>
            <a:ext cx="8931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ector recto 183">
            <a:extLst>
              <a:ext uri="{FF2B5EF4-FFF2-40B4-BE49-F238E27FC236}">
                <a16:creationId xmlns:a16="http://schemas.microsoft.com/office/drawing/2014/main" id="{8CCAB159-543B-4979-BDD5-8DF24B0CDB26}"/>
              </a:ext>
            </a:extLst>
          </p:cNvPr>
          <p:cNvCxnSpPr>
            <a:cxnSpLocks/>
            <a:stCxn id="20" idx="1"/>
          </p:cNvCxnSpPr>
          <p:nvPr/>
        </p:nvCxnSpPr>
        <p:spPr>
          <a:xfrm flipH="1">
            <a:off x="3832113" y="1381726"/>
            <a:ext cx="1705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Rectángulo: esquinas redondeadas 185">
            <a:extLst>
              <a:ext uri="{FF2B5EF4-FFF2-40B4-BE49-F238E27FC236}">
                <a16:creationId xmlns:a16="http://schemas.microsoft.com/office/drawing/2014/main" id="{EABBCA3A-D635-47F8-B41B-D1FD8E83B261}"/>
              </a:ext>
            </a:extLst>
          </p:cNvPr>
          <p:cNvSpPr/>
          <p:nvPr/>
        </p:nvSpPr>
        <p:spPr>
          <a:xfrm>
            <a:off x="2599786" y="1283687"/>
            <a:ext cx="1224136" cy="21602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7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Asesores de Gerencia - 24210.018</a:t>
            </a:r>
            <a:endParaRPr lang="es-CO" sz="7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97" name="Flecha: cheurón 196">
            <a:extLst>
              <a:ext uri="{FF2B5EF4-FFF2-40B4-BE49-F238E27FC236}">
                <a16:creationId xmlns:a16="http://schemas.microsoft.com/office/drawing/2014/main" id="{1C546F5D-8697-47BF-9CE4-969D58A31D88}"/>
              </a:ext>
            </a:extLst>
          </p:cNvPr>
          <p:cNvSpPr/>
          <p:nvPr/>
        </p:nvSpPr>
        <p:spPr>
          <a:xfrm>
            <a:off x="134618" y="6519709"/>
            <a:ext cx="121133" cy="150679"/>
          </a:xfrm>
          <a:prstGeom prst="chevr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9" name="CuadroTexto 198">
            <a:extLst>
              <a:ext uri="{FF2B5EF4-FFF2-40B4-BE49-F238E27FC236}">
                <a16:creationId xmlns:a16="http://schemas.microsoft.com/office/drawing/2014/main" id="{432B724C-490E-436A-884A-E9A8FDFA9449}"/>
              </a:ext>
            </a:extLst>
          </p:cNvPr>
          <p:cNvSpPr txBox="1"/>
          <p:nvPr/>
        </p:nvSpPr>
        <p:spPr>
          <a:xfrm>
            <a:off x="263320" y="6488949"/>
            <a:ext cx="9332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i="1" dirty="0">
                <a:latin typeface="Arial Narrow" panose="020B0606020202030204" pitchFamily="34" charset="0"/>
              </a:rPr>
              <a:t>Convenciones:</a:t>
            </a:r>
            <a:endParaRPr lang="es-CO" sz="1000" b="1" i="1" dirty="0">
              <a:latin typeface="Arial Narrow" panose="020B0606020202030204" pitchFamily="34" charset="0"/>
            </a:endParaRPr>
          </a:p>
        </p:txBody>
      </p:sp>
      <p:sp>
        <p:nvSpPr>
          <p:cNvPr id="201" name="Rectángulo: esquinas redondeadas 200">
            <a:extLst>
              <a:ext uri="{FF2B5EF4-FFF2-40B4-BE49-F238E27FC236}">
                <a16:creationId xmlns:a16="http://schemas.microsoft.com/office/drawing/2014/main" id="{E8664F0E-C411-49F9-97A6-DDED027C383A}"/>
              </a:ext>
            </a:extLst>
          </p:cNvPr>
          <p:cNvSpPr/>
          <p:nvPr/>
        </p:nvSpPr>
        <p:spPr>
          <a:xfrm>
            <a:off x="2177578" y="6479189"/>
            <a:ext cx="993362" cy="2462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800" dirty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</a:rPr>
              <a:t>Procesos de la cadena de valor</a:t>
            </a:r>
          </a:p>
        </p:txBody>
      </p:sp>
      <p:sp>
        <p:nvSpPr>
          <p:cNvPr id="202" name="Rectángulo: esquinas redondeadas 201">
            <a:extLst>
              <a:ext uri="{FF2B5EF4-FFF2-40B4-BE49-F238E27FC236}">
                <a16:creationId xmlns:a16="http://schemas.microsoft.com/office/drawing/2014/main" id="{8983FB14-9197-4935-BC15-140EC22802E1}"/>
              </a:ext>
            </a:extLst>
          </p:cNvPr>
          <p:cNvSpPr/>
          <p:nvPr/>
        </p:nvSpPr>
        <p:spPr>
          <a:xfrm>
            <a:off x="1139179" y="6471365"/>
            <a:ext cx="1004308" cy="24622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800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Gerencias</a:t>
            </a:r>
          </a:p>
        </p:txBody>
      </p:sp>
      <p:sp>
        <p:nvSpPr>
          <p:cNvPr id="204" name="Rectángulo: esquinas redondeadas 203">
            <a:extLst>
              <a:ext uri="{FF2B5EF4-FFF2-40B4-BE49-F238E27FC236}">
                <a16:creationId xmlns:a16="http://schemas.microsoft.com/office/drawing/2014/main" id="{7EFD3D1B-D2AF-49E8-91E3-961935CFE571}"/>
              </a:ext>
            </a:extLst>
          </p:cNvPr>
          <p:cNvSpPr/>
          <p:nvPr/>
        </p:nvSpPr>
        <p:spPr>
          <a:xfrm>
            <a:off x="3227936" y="6488694"/>
            <a:ext cx="973670" cy="2459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800" dirty="0">
                <a:solidFill>
                  <a:srgbClr val="002060"/>
                </a:solidFill>
                <a:latin typeface="Arial Narrow" panose="020B0606020202030204" pitchFamily="34" charset="0"/>
              </a:rPr>
              <a:t>Procesos de apoyo</a:t>
            </a:r>
          </a:p>
        </p:txBody>
      </p:sp>
      <p:sp>
        <p:nvSpPr>
          <p:cNvPr id="205" name="Rectángulo: esquinas redondeadas 204">
            <a:extLst>
              <a:ext uri="{FF2B5EF4-FFF2-40B4-BE49-F238E27FC236}">
                <a16:creationId xmlns:a16="http://schemas.microsoft.com/office/drawing/2014/main" id="{53256AB9-00AB-49EB-8686-F7C854A0D5E1}"/>
              </a:ext>
            </a:extLst>
          </p:cNvPr>
          <p:cNvSpPr/>
          <p:nvPr/>
        </p:nvSpPr>
        <p:spPr>
          <a:xfrm>
            <a:off x="4248414" y="6491474"/>
            <a:ext cx="973289" cy="245904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800" dirty="0">
                <a:solidFill>
                  <a:srgbClr val="002060"/>
                </a:solidFill>
                <a:latin typeface="Arial Narrow" panose="020B0606020202030204" pitchFamily="34" charset="0"/>
              </a:rPr>
              <a:t>Cargos y/o personal del proceso</a:t>
            </a:r>
          </a:p>
        </p:txBody>
      </p:sp>
      <p:sp>
        <p:nvSpPr>
          <p:cNvPr id="206" name="Rectángulo: esquinas redondeadas 205">
            <a:extLst>
              <a:ext uri="{FF2B5EF4-FFF2-40B4-BE49-F238E27FC236}">
                <a16:creationId xmlns:a16="http://schemas.microsoft.com/office/drawing/2014/main" id="{B9681614-6087-48E7-A8F9-F1CD1FCC2684}"/>
              </a:ext>
            </a:extLst>
          </p:cNvPr>
          <p:cNvSpPr/>
          <p:nvPr/>
        </p:nvSpPr>
        <p:spPr>
          <a:xfrm>
            <a:off x="5259575" y="6472135"/>
            <a:ext cx="981224" cy="24590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8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Terceros y/o apoyo</a:t>
            </a:r>
            <a:endParaRPr lang="es-CO" sz="8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07" name="Diagrama 206">
            <a:extLst>
              <a:ext uri="{FF2B5EF4-FFF2-40B4-BE49-F238E27FC236}">
                <a16:creationId xmlns:a16="http://schemas.microsoft.com/office/drawing/2014/main" id="{91B862B8-81DA-4F36-8526-D33085E7AB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2339022"/>
              </p:ext>
            </p:extLst>
          </p:nvPr>
        </p:nvGraphicFramePr>
        <p:xfrm>
          <a:off x="2886691" y="4333754"/>
          <a:ext cx="2759451" cy="1710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CB36B516-B955-4C9D-8BCD-DC69089D3BD2}"/>
              </a:ext>
            </a:extLst>
          </p:cNvPr>
          <p:cNvSpPr/>
          <p:nvPr/>
        </p:nvSpPr>
        <p:spPr>
          <a:xfrm>
            <a:off x="1755368" y="2676832"/>
            <a:ext cx="615498" cy="253471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Jefe de  Cartera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33412.007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5A54F987-7595-49DB-8975-A6E707457B15}"/>
              </a:ext>
            </a:extLst>
          </p:cNvPr>
          <p:cNvSpPr/>
          <p:nvPr/>
        </p:nvSpPr>
        <p:spPr>
          <a:xfrm>
            <a:off x="1753726" y="4599110"/>
            <a:ext cx="584926" cy="228181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Analista de Nomina</a:t>
            </a:r>
            <a:endParaRPr lang="es-CO" sz="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62" name="Rectángulo: esquinas redondeadas 90">
            <a:extLst>
              <a:ext uri="{FF2B5EF4-FFF2-40B4-BE49-F238E27FC236}">
                <a16:creationId xmlns:a16="http://schemas.microsoft.com/office/drawing/2014/main" id="{CEF47E37-CC57-4AE2-AB64-2015ADDD43AF}"/>
              </a:ext>
            </a:extLst>
          </p:cNvPr>
          <p:cNvSpPr/>
          <p:nvPr/>
        </p:nvSpPr>
        <p:spPr>
          <a:xfrm>
            <a:off x="7936048" y="2994794"/>
            <a:ext cx="593943" cy="22818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Relaciones laborales</a:t>
            </a:r>
            <a:endParaRPr lang="es-CO" sz="6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72" name="Rectángulo: esquinas redondeadas 18">
            <a:extLst>
              <a:ext uri="{FF2B5EF4-FFF2-40B4-BE49-F238E27FC236}">
                <a16:creationId xmlns:a16="http://schemas.microsoft.com/office/drawing/2014/main" id="{F2E5E665-7DF8-4111-B2BA-052ABFC9F8CA}"/>
              </a:ext>
            </a:extLst>
          </p:cNvPr>
          <p:cNvSpPr/>
          <p:nvPr/>
        </p:nvSpPr>
        <p:spPr>
          <a:xfrm>
            <a:off x="8086272" y="100139"/>
            <a:ext cx="947030" cy="18197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7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Código: GH-D-01</a:t>
            </a:r>
            <a:endParaRPr lang="es-CO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73" name="Rectángulo: esquinas redondeadas 18">
            <a:extLst>
              <a:ext uri="{FF2B5EF4-FFF2-40B4-BE49-F238E27FC236}">
                <a16:creationId xmlns:a16="http://schemas.microsoft.com/office/drawing/2014/main" id="{F2E5E665-7DF8-4111-B2BA-052ABFC9F8CA}"/>
              </a:ext>
            </a:extLst>
          </p:cNvPr>
          <p:cNvSpPr/>
          <p:nvPr/>
        </p:nvSpPr>
        <p:spPr>
          <a:xfrm>
            <a:off x="8092944" y="338082"/>
            <a:ext cx="947030" cy="18197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7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Versión: 6</a:t>
            </a:r>
            <a:endParaRPr lang="es-CO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74" name="Rectángulo: esquinas redondeadas 18">
            <a:extLst>
              <a:ext uri="{FF2B5EF4-FFF2-40B4-BE49-F238E27FC236}">
                <a16:creationId xmlns:a16="http://schemas.microsoft.com/office/drawing/2014/main" id="{F2E5E665-7DF8-4111-B2BA-052ABFC9F8CA}"/>
              </a:ext>
            </a:extLst>
          </p:cNvPr>
          <p:cNvSpPr/>
          <p:nvPr/>
        </p:nvSpPr>
        <p:spPr>
          <a:xfrm>
            <a:off x="8085607" y="576302"/>
            <a:ext cx="947030" cy="18197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7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Fecha:30/05/2023</a:t>
            </a:r>
            <a:endParaRPr lang="es-CO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50" name="Rectángulo: esquinas redondeadas 41">
            <a:extLst>
              <a:ext uri="{FF2B5EF4-FFF2-40B4-BE49-F238E27FC236}">
                <a16:creationId xmlns:a16="http://schemas.microsoft.com/office/drawing/2014/main" id="{A75C56A5-DE34-44FD-A9F2-E21101B3FC56}"/>
              </a:ext>
            </a:extLst>
          </p:cNvPr>
          <p:cNvSpPr/>
          <p:nvPr/>
        </p:nvSpPr>
        <p:spPr>
          <a:xfrm>
            <a:off x="7965154" y="1824804"/>
            <a:ext cx="561889" cy="32478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Jurídica </a:t>
            </a:r>
            <a:r>
              <a:rPr lang="es-MX" sz="600" b="1" dirty="0">
                <a:solidFill>
                  <a:srgbClr val="002060"/>
                </a:solidFill>
                <a:latin typeface="Arial Narrow" panose="020B0606020202030204" pitchFamily="34" charset="0"/>
              </a:rPr>
              <a:t>2611</a:t>
            </a:r>
            <a:endParaRPr lang="es-CO" sz="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51" name="Rectángulo: esquinas redondeadas 120">
            <a:extLst>
              <a:ext uri="{FF2B5EF4-FFF2-40B4-BE49-F238E27FC236}">
                <a16:creationId xmlns:a16="http://schemas.microsoft.com/office/drawing/2014/main" id="{D608EF8D-1E47-4F64-86DF-C308E74AFAF7}"/>
              </a:ext>
            </a:extLst>
          </p:cNvPr>
          <p:cNvSpPr/>
          <p:nvPr/>
        </p:nvSpPr>
        <p:spPr>
          <a:xfrm>
            <a:off x="7898940" y="2499358"/>
            <a:ext cx="670549" cy="45232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Analista jurídico laboral, civil y administrativo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26110.006 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38" name="Rectángulo: esquinas redondeadas 137">
            <a:extLst>
              <a:ext uri="{FF2B5EF4-FFF2-40B4-BE49-F238E27FC236}">
                <a16:creationId xmlns:a16="http://schemas.microsoft.com/office/drawing/2014/main" id="{67104C44-8E40-4522-8574-D8576A26D4F8}"/>
              </a:ext>
            </a:extLst>
          </p:cNvPr>
          <p:cNvSpPr/>
          <p:nvPr/>
        </p:nvSpPr>
        <p:spPr>
          <a:xfrm>
            <a:off x="7191176" y="3833646"/>
            <a:ext cx="1315852" cy="228181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Gestor de Clientes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71" name="Rectángulo: esquinas redondeadas 84">
            <a:extLst>
              <a:ext uri="{FF2B5EF4-FFF2-40B4-BE49-F238E27FC236}">
                <a16:creationId xmlns:a16="http://schemas.microsoft.com/office/drawing/2014/main" id="{A4352D67-08DA-491A-9FE6-C862295B01BD}"/>
              </a:ext>
            </a:extLst>
          </p:cNvPr>
          <p:cNvSpPr/>
          <p:nvPr/>
        </p:nvSpPr>
        <p:spPr>
          <a:xfrm>
            <a:off x="965909" y="2668104"/>
            <a:ext cx="694180" cy="27838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Coordinadora regional HSEQ - </a:t>
            </a:r>
            <a:r>
              <a:rPr lang="es-419" sz="600" b="1" dirty="0">
                <a:solidFill>
                  <a:schemeClr val="tx1"/>
                </a:solidFill>
              </a:rPr>
              <a:t>22630.017</a:t>
            </a:r>
            <a:r>
              <a:rPr lang="es-419" sz="600" dirty="0"/>
              <a:t> </a:t>
            </a:r>
            <a:endParaRPr lang="es-CO" sz="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75" name="Rectángulo: esquinas redondeadas 23">
            <a:extLst>
              <a:ext uri="{FF2B5EF4-FFF2-40B4-BE49-F238E27FC236}">
                <a16:creationId xmlns:a16="http://schemas.microsoft.com/office/drawing/2014/main" id="{E5A8F2F2-F7BE-4C2B-9E32-F20C994F2444}"/>
              </a:ext>
            </a:extLst>
          </p:cNvPr>
          <p:cNvSpPr/>
          <p:nvPr/>
        </p:nvSpPr>
        <p:spPr>
          <a:xfrm>
            <a:off x="7156842" y="1415834"/>
            <a:ext cx="1879653" cy="28497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Gerencia Gestión clientes y Jurídica - </a:t>
            </a:r>
            <a:r>
              <a:rPr lang="es-419" sz="600" b="1" dirty="0">
                <a:solidFill>
                  <a:schemeClr val="tx1"/>
                </a:solidFill>
              </a:rPr>
              <a:t>13499.016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74" name="Conector angular 73"/>
          <p:cNvCxnSpPr>
            <a:endCxn id="42" idx="0"/>
          </p:cNvCxnSpPr>
          <p:nvPr/>
        </p:nvCxnSpPr>
        <p:spPr>
          <a:xfrm rot="16200000" flipH="1">
            <a:off x="7109832" y="1386408"/>
            <a:ext cx="98350" cy="777590"/>
          </a:xfrm>
          <a:prstGeom prst="bentConnector3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angular 81"/>
          <p:cNvCxnSpPr>
            <a:endCxn id="45" idx="0"/>
          </p:cNvCxnSpPr>
          <p:nvPr/>
        </p:nvCxnSpPr>
        <p:spPr>
          <a:xfrm rot="5400000">
            <a:off x="6625143" y="1104954"/>
            <a:ext cx="120417" cy="1360555"/>
          </a:xfrm>
          <a:prstGeom prst="bentConnector3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ector angular 122"/>
          <p:cNvCxnSpPr>
            <a:endCxn id="58" idx="0"/>
          </p:cNvCxnSpPr>
          <p:nvPr/>
        </p:nvCxnSpPr>
        <p:spPr>
          <a:xfrm rot="5400000">
            <a:off x="6999256" y="1471137"/>
            <a:ext cx="112486" cy="620259"/>
          </a:xfrm>
          <a:prstGeom prst="bentConnector3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Rectángulo: esquinas redondeadas 140">
            <a:extLst>
              <a:ext uri="{FF2B5EF4-FFF2-40B4-BE49-F238E27FC236}">
                <a16:creationId xmlns:a16="http://schemas.microsoft.com/office/drawing/2014/main" id="{821A941D-0D1E-4F05-A1A6-BA3AC69A6DBC}"/>
              </a:ext>
            </a:extLst>
          </p:cNvPr>
          <p:cNvSpPr/>
          <p:nvPr/>
        </p:nvSpPr>
        <p:spPr>
          <a:xfrm>
            <a:off x="5527411" y="3891023"/>
            <a:ext cx="614427" cy="228181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Inhouse</a:t>
            </a:r>
            <a:endParaRPr lang="es-CO" sz="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58" name="Rectángulo: esquinas redondeadas 110">
            <a:extLst>
              <a:ext uri="{FF2B5EF4-FFF2-40B4-BE49-F238E27FC236}">
                <a16:creationId xmlns:a16="http://schemas.microsoft.com/office/drawing/2014/main" id="{6D869A9A-15F8-46D7-9787-04D464FB5899}"/>
              </a:ext>
            </a:extLst>
          </p:cNvPr>
          <p:cNvSpPr/>
          <p:nvPr/>
        </p:nvSpPr>
        <p:spPr>
          <a:xfrm>
            <a:off x="5507945" y="2634543"/>
            <a:ext cx="658448" cy="347144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Director operativo seg</a:t>
            </a:r>
          </a:p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 logística 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33415.015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76" name="Conector recto 175">
            <a:extLst>
              <a:ext uri="{FF2B5EF4-FFF2-40B4-BE49-F238E27FC236}">
                <a16:creationId xmlns:a16="http://schemas.microsoft.com/office/drawing/2014/main" id="{C40852F8-3003-4AE9-B1DC-F5147E375274}"/>
              </a:ext>
            </a:extLst>
          </p:cNvPr>
          <p:cNvCxnSpPr>
            <a:cxnSpLocks/>
          </p:cNvCxnSpPr>
          <p:nvPr/>
        </p:nvCxnSpPr>
        <p:spPr>
          <a:xfrm rot="60000" flipH="1" flipV="1">
            <a:off x="2762595" y="1709086"/>
            <a:ext cx="11397" cy="98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Rectángulo: esquinas redondeadas 46">
            <a:extLst>
              <a:ext uri="{FF2B5EF4-FFF2-40B4-BE49-F238E27FC236}">
                <a16:creationId xmlns:a16="http://schemas.microsoft.com/office/drawing/2014/main" id="{D7A7E99B-0876-4930-81EE-A1B3242EE126}"/>
              </a:ext>
            </a:extLst>
          </p:cNvPr>
          <p:cNvSpPr/>
          <p:nvPr/>
        </p:nvSpPr>
        <p:spPr>
          <a:xfrm>
            <a:off x="2463889" y="1867977"/>
            <a:ext cx="594724" cy="2788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Compras</a:t>
            </a:r>
          </a:p>
        </p:txBody>
      </p:sp>
      <p:sp>
        <p:nvSpPr>
          <p:cNvPr id="178" name="Rectángulo: esquinas superiores redondeadas 60">
            <a:extLst>
              <a:ext uri="{FF2B5EF4-FFF2-40B4-BE49-F238E27FC236}">
                <a16:creationId xmlns:a16="http://schemas.microsoft.com/office/drawing/2014/main" id="{C8D508FD-6E95-4E7E-8ADA-B73231B7E0C5}"/>
              </a:ext>
            </a:extLst>
          </p:cNvPr>
          <p:cNvSpPr/>
          <p:nvPr/>
        </p:nvSpPr>
        <p:spPr>
          <a:xfrm>
            <a:off x="2466344" y="2236346"/>
            <a:ext cx="578372" cy="292692"/>
          </a:xfrm>
          <a:prstGeom prst="round2Same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Director </a:t>
            </a:r>
            <a:r>
              <a:rPr lang="es-MX" sz="600" dirty="0" err="1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adm</a:t>
            </a:r>
            <a:r>
              <a:rPr lang="es-MX" sz="600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 y  compras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13241.001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60" name="Rectángulo: esquinas redondeadas 123">
            <a:extLst>
              <a:ext uri="{FF2B5EF4-FFF2-40B4-BE49-F238E27FC236}">
                <a16:creationId xmlns:a16="http://schemas.microsoft.com/office/drawing/2014/main" id="{CA1CE97B-3CF5-41D2-84C2-ECC5EA354CB8}"/>
              </a:ext>
            </a:extLst>
          </p:cNvPr>
          <p:cNvSpPr/>
          <p:nvPr/>
        </p:nvSpPr>
        <p:spPr>
          <a:xfrm>
            <a:off x="7206714" y="4696200"/>
            <a:ext cx="1175437" cy="20200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Asistente gestor de Programación</a:t>
            </a:r>
            <a:endParaRPr lang="es-CO" sz="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63" name="Rectángulo: esquinas redondeadas 76">
            <a:extLst>
              <a:ext uri="{FF2B5EF4-FFF2-40B4-BE49-F238E27FC236}">
                <a16:creationId xmlns:a16="http://schemas.microsoft.com/office/drawing/2014/main" id="{E8665D59-7AB5-4C1A-9EAF-600126FA16EE}"/>
              </a:ext>
            </a:extLst>
          </p:cNvPr>
          <p:cNvSpPr/>
          <p:nvPr/>
        </p:nvSpPr>
        <p:spPr>
          <a:xfrm>
            <a:off x="123435" y="5500965"/>
            <a:ext cx="738321" cy="216984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Publicista -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24311</a:t>
            </a:r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endParaRPr lang="es-CO" sz="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61" name="Rectángulo: esquinas redondeadas 84">
            <a:extLst>
              <a:ext uri="{FF2B5EF4-FFF2-40B4-BE49-F238E27FC236}">
                <a16:creationId xmlns:a16="http://schemas.microsoft.com/office/drawing/2014/main" id="{A4352D67-08DA-491A-9FE6-C862295B01BD}"/>
              </a:ext>
            </a:extLst>
          </p:cNvPr>
          <p:cNvSpPr/>
          <p:nvPr/>
        </p:nvSpPr>
        <p:spPr>
          <a:xfrm>
            <a:off x="965508" y="2997511"/>
            <a:ext cx="673611" cy="228181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Analista SIG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32573.003 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65" name="Rectángulo: esquinas redondeadas 120">
            <a:extLst>
              <a:ext uri="{FF2B5EF4-FFF2-40B4-BE49-F238E27FC236}">
                <a16:creationId xmlns:a16="http://schemas.microsoft.com/office/drawing/2014/main" id="{D608EF8D-1E47-4F64-86DF-C308E74AFAF7}"/>
              </a:ext>
            </a:extLst>
          </p:cNvPr>
          <p:cNvSpPr/>
          <p:nvPr/>
        </p:nvSpPr>
        <p:spPr>
          <a:xfrm>
            <a:off x="7188064" y="2492773"/>
            <a:ext cx="688852" cy="317334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Gerente gestión cliente regional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11200.070 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66" name="Rectángulo: esquinas redondeadas 127">
            <a:extLst>
              <a:ext uri="{FF2B5EF4-FFF2-40B4-BE49-F238E27FC236}">
                <a16:creationId xmlns:a16="http://schemas.microsoft.com/office/drawing/2014/main" id="{63245043-A520-4E58-805E-9B3D97ECB9E8}"/>
              </a:ext>
            </a:extLst>
          </p:cNvPr>
          <p:cNvSpPr/>
          <p:nvPr/>
        </p:nvSpPr>
        <p:spPr>
          <a:xfrm>
            <a:off x="7206715" y="5397337"/>
            <a:ext cx="1175435" cy="235951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Gestor central </a:t>
            </a:r>
            <a:endParaRPr lang="es-CO" sz="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80" name="Rectángulo: esquinas redondeadas 107">
            <a:extLst>
              <a:ext uri="{FF2B5EF4-FFF2-40B4-BE49-F238E27FC236}">
                <a16:creationId xmlns:a16="http://schemas.microsoft.com/office/drawing/2014/main" id="{2BAE2076-C99A-414A-8254-05AF2C7F0531}"/>
              </a:ext>
            </a:extLst>
          </p:cNvPr>
          <p:cNvSpPr/>
          <p:nvPr/>
        </p:nvSpPr>
        <p:spPr>
          <a:xfrm>
            <a:off x="3819742" y="2663572"/>
            <a:ext cx="675343" cy="241441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Coordinadora de licitaciones </a:t>
            </a:r>
            <a:endParaRPr lang="es-CO" sz="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79" name="Rectángulo: esquinas redondeadas 104">
            <a:extLst>
              <a:ext uri="{FF2B5EF4-FFF2-40B4-BE49-F238E27FC236}">
                <a16:creationId xmlns:a16="http://schemas.microsoft.com/office/drawing/2014/main" id="{3D667C18-9DF1-4307-96C0-10BC66EA4A38}"/>
              </a:ext>
            </a:extLst>
          </p:cNvPr>
          <p:cNvSpPr/>
          <p:nvPr/>
        </p:nvSpPr>
        <p:spPr>
          <a:xfrm>
            <a:off x="3126428" y="2991173"/>
            <a:ext cx="554712" cy="38649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Analista tele mercadeo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24311.005 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87" name="Rectángulo: esquinas redondeadas 145">
            <a:extLst>
              <a:ext uri="{FF2B5EF4-FFF2-40B4-BE49-F238E27FC236}">
                <a16:creationId xmlns:a16="http://schemas.microsoft.com/office/drawing/2014/main" id="{EE175865-13F4-4246-A73E-64DF63BD3D3E}"/>
              </a:ext>
            </a:extLst>
          </p:cNvPr>
          <p:cNvSpPr/>
          <p:nvPr/>
        </p:nvSpPr>
        <p:spPr>
          <a:xfrm>
            <a:off x="6314114" y="2654653"/>
            <a:ext cx="637599" cy="28835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Analista administrativa</a:t>
            </a:r>
          </a:p>
          <a:p>
            <a:pPr algn="ctr"/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41101.001 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40" name="Rectángulo: esquinas redondeadas 139">
            <a:extLst>
              <a:ext uri="{FF2B5EF4-FFF2-40B4-BE49-F238E27FC236}">
                <a16:creationId xmlns:a16="http://schemas.microsoft.com/office/drawing/2014/main" id="{898B30D7-DB50-4DE5-B63B-B76E3EC390F6}"/>
              </a:ext>
            </a:extLst>
          </p:cNvPr>
          <p:cNvSpPr/>
          <p:nvPr/>
        </p:nvSpPr>
        <p:spPr>
          <a:xfrm>
            <a:off x="136606" y="6024369"/>
            <a:ext cx="729877" cy="21666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Aux. Servicios Generales - </a:t>
            </a: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</a:rPr>
              <a:t>91120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42" name="Rectángulo: esquinas redondeadas 141">
            <a:extLst>
              <a:ext uri="{FF2B5EF4-FFF2-40B4-BE49-F238E27FC236}">
                <a16:creationId xmlns:a16="http://schemas.microsoft.com/office/drawing/2014/main" id="{B0A7A2E7-AC2E-404F-93F1-AD33F1C2B9C2}"/>
              </a:ext>
            </a:extLst>
          </p:cNvPr>
          <p:cNvSpPr/>
          <p:nvPr/>
        </p:nvSpPr>
        <p:spPr>
          <a:xfrm>
            <a:off x="8577190" y="1805404"/>
            <a:ext cx="518012" cy="30556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600" dirty="0">
                <a:solidFill>
                  <a:srgbClr val="002060"/>
                </a:solidFill>
                <a:latin typeface="Arial Narrow" panose="020B0606020202030204" pitchFamily="34" charset="0"/>
              </a:rPr>
              <a:t>Director de riesgo</a:t>
            </a:r>
            <a:endParaRPr lang="es-CO" sz="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57" name="Rectángulo: esquinas superiores redondeadas 156">
            <a:extLst>
              <a:ext uri="{FF2B5EF4-FFF2-40B4-BE49-F238E27FC236}">
                <a16:creationId xmlns:a16="http://schemas.microsoft.com/office/drawing/2014/main" id="{FEA8398A-A3F0-44FD-8D71-847EA7220BCB}"/>
              </a:ext>
            </a:extLst>
          </p:cNvPr>
          <p:cNvSpPr/>
          <p:nvPr/>
        </p:nvSpPr>
        <p:spPr>
          <a:xfrm>
            <a:off x="8569490" y="2181722"/>
            <a:ext cx="524344" cy="313973"/>
          </a:xfrm>
          <a:prstGeom prst="round2Same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Analista de gestión  riesgos</a:t>
            </a:r>
            <a:endParaRPr lang="es-CO" sz="6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/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68" name="Rectángulo: esquinas redondeadas 167">
            <a:extLst>
              <a:ext uri="{FF2B5EF4-FFF2-40B4-BE49-F238E27FC236}">
                <a16:creationId xmlns:a16="http://schemas.microsoft.com/office/drawing/2014/main" id="{93CB83BE-8900-4989-A14C-4955B8C9236B}"/>
              </a:ext>
            </a:extLst>
          </p:cNvPr>
          <p:cNvSpPr/>
          <p:nvPr/>
        </p:nvSpPr>
        <p:spPr>
          <a:xfrm>
            <a:off x="8591513" y="2568324"/>
            <a:ext cx="515084" cy="313973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600" dirty="0">
                <a:solidFill>
                  <a:srgbClr val="002060"/>
                </a:solidFill>
                <a:latin typeface="Arial Narrow" panose="020B0606020202030204" pitchFamily="34" charset="0"/>
              </a:rPr>
              <a:t>Auditor de gestión de clientes</a:t>
            </a:r>
            <a:endParaRPr lang="es-CO" sz="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D5C028E1-4EB9-DFD9-1BA4-886CBEE5DFCC}"/>
              </a:ext>
            </a:extLst>
          </p:cNvPr>
          <p:cNvSpPr/>
          <p:nvPr/>
        </p:nvSpPr>
        <p:spPr>
          <a:xfrm>
            <a:off x="2480272" y="3020648"/>
            <a:ext cx="585283" cy="26268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Analista activos  fijos 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9B82FD04-5E0E-9E3D-0259-FE24CDE61E2A}"/>
              </a:ext>
            </a:extLst>
          </p:cNvPr>
          <p:cNvSpPr/>
          <p:nvPr/>
        </p:nvSpPr>
        <p:spPr>
          <a:xfrm>
            <a:off x="2457851" y="3356594"/>
            <a:ext cx="585283" cy="26268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00" dirty="0">
                <a:solidFill>
                  <a:srgbClr val="002060"/>
                </a:solidFill>
                <a:latin typeface="Arial Narrow" panose="020B0606020202030204" pitchFamily="34" charset="0"/>
              </a:rPr>
              <a:t>Jefe de almacén </a:t>
            </a:r>
            <a:endParaRPr lang="es-CO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379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8131</TotalTime>
  <Words>397</Words>
  <Application>Microsoft Office PowerPoint</Application>
  <PresentationFormat>Presentación en pantalla (4:3)</PresentationFormat>
  <Paragraphs>110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Direccion SIG</dc:creator>
  <cp:lastModifiedBy>Direccion SIG</cp:lastModifiedBy>
  <cp:revision>75</cp:revision>
  <cp:lastPrinted>2022-04-12T21:21:10Z</cp:lastPrinted>
  <dcterms:modified xsi:type="dcterms:W3CDTF">2023-06-02T15:59:56Z</dcterms:modified>
</cp:coreProperties>
</file>